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0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8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5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7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3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3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5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4C067-6D1E-4749-84BD-ADF8C4B70EA9}" type="datetimeFigureOut">
              <a:rPr lang="en-US" smtClean="0"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4844-B309-4640-8F4D-262854DF3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5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8-1 Adding and Subtracting Polynomials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81877" y="6211669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Hubarth</a:t>
            </a:r>
            <a:endParaRPr lang="en-US" dirty="0" smtClean="0"/>
          </a:p>
          <a:p>
            <a:r>
              <a:rPr lang="en-US" dirty="0" smtClean="0"/>
              <a:t>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" y="381000"/>
                <a:ext cx="8901539" cy="2124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Monomial</a:t>
                </a:r>
                <a:r>
                  <a:rPr lang="en-US" dirty="0" smtClean="0"/>
                  <a:t> is an expression that is a number, a variable, or a product of a number and one or </a:t>
                </a:r>
              </a:p>
              <a:p>
                <a:r>
                  <a:rPr lang="en-US" dirty="0" smtClean="0"/>
                  <a:t>more variables.</a:t>
                </a:r>
              </a:p>
              <a:p>
                <a:endParaRPr lang="en-US" dirty="0"/>
              </a:p>
              <a:p>
                <a:r>
                  <a:rPr lang="en-US" dirty="0" smtClean="0"/>
                  <a:t>examples		12	y	-5x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y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b="1" dirty="0" smtClean="0"/>
                  <a:t>Degree of a monomial </a:t>
                </a:r>
                <a:r>
                  <a:rPr lang="en-US" dirty="0" smtClean="0"/>
                  <a:t>is the sum of the exponents of its variables. Zero has no degree.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8901539" cy="2124877"/>
              </a:xfrm>
              <a:prstGeom prst="rect">
                <a:avLst/>
              </a:prstGeom>
              <a:blipFill rotWithShape="1">
                <a:blip r:embed="rId2"/>
                <a:stretch>
                  <a:fillRect l="-616" t="-1437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2469" y="3048000"/>
                <a:ext cx="4273927" cy="10394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 1 Degree of a Monomial</a:t>
                </a:r>
              </a:p>
              <a:p>
                <a:r>
                  <a:rPr lang="en-US" dirty="0" smtClean="0"/>
                  <a:t>Find the degree of each monomial.</a:t>
                </a:r>
              </a:p>
              <a:p>
                <a:r>
                  <a:rPr lang="en-US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x		b.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		c. -4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69" y="3048000"/>
                <a:ext cx="4273927" cy="1039452"/>
              </a:xfrm>
              <a:prstGeom prst="rect">
                <a:avLst/>
              </a:prstGeom>
              <a:blipFill rotWithShape="1">
                <a:blip r:embed="rId3"/>
                <a:stretch>
                  <a:fillRect l="-1284" t="-2924" r="-285" b="-2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0" y="4087452"/>
            <a:ext cx="1313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a. Degree: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4083134"/>
            <a:ext cx="132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b. Degree: 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96121" y="4087452"/>
            <a:ext cx="1300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c. Degree: 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120134"/>
                <a:ext cx="8703152" cy="258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 </a:t>
                </a:r>
                <a:r>
                  <a:rPr lang="en-US" b="1" dirty="0" smtClean="0"/>
                  <a:t>polynomial</a:t>
                </a:r>
                <a:r>
                  <a:rPr lang="en-US" dirty="0" smtClean="0"/>
                  <a:t> is a sum of one or more monomials.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                    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−7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degree             4          2        1        0</a:t>
                </a:r>
              </a:p>
              <a:p>
                <a:endParaRPr lang="en-US" dirty="0"/>
              </a:p>
              <a:p>
                <a:r>
                  <a:rPr lang="en-US" b="1" dirty="0" smtClean="0"/>
                  <a:t>Standard Form of a polynomial </a:t>
                </a:r>
                <a:r>
                  <a:rPr lang="en-US" dirty="0" smtClean="0"/>
                  <a:t>means the degrees of the monomial terms decrease left to</a:t>
                </a:r>
              </a:p>
              <a:p>
                <a:r>
                  <a:rPr lang="en-US" dirty="0" smtClean="0"/>
                  <a:t>right.</a:t>
                </a:r>
              </a:p>
              <a:p>
                <a:endParaRPr lang="en-US" dirty="0"/>
              </a:p>
              <a:p>
                <a:r>
                  <a:rPr lang="en-US" dirty="0" smtClean="0"/>
                  <a:t>The </a:t>
                </a:r>
                <a:r>
                  <a:rPr lang="en-US" b="1" dirty="0" smtClean="0"/>
                  <a:t>degree of the polynomial </a:t>
                </a:r>
                <a:r>
                  <a:rPr lang="en-US" dirty="0" smtClean="0"/>
                  <a:t>is the degree of the monomial with the greatest exponent.</a:t>
                </a:r>
              </a:p>
              <a:p>
                <a:r>
                  <a:rPr lang="en-US" dirty="0" smtClean="0"/>
                  <a:t>The degree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+1 </m:t>
                    </m:r>
                  </m:oMath>
                </a14:m>
                <a:r>
                  <a:rPr lang="en-US" dirty="0" smtClean="0"/>
                  <a:t>is 4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20134"/>
                <a:ext cx="8703152" cy="2585323"/>
              </a:xfrm>
              <a:prstGeom prst="rect">
                <a:avLst/>
              </a:prstGeom>
              <a:blipFill rotWithShape="1">
                <a:blip r:embed="rId2"/>
                <a:stretch>
                  <a:fillRect l="-560" t="-1179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990600" y="8382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5844138"/>
                  </p:ext>
                </p:extLst>
              </p:nvPr>
            </p:nvGraphicFramePr>
            <p:xfrm>
              <a:off x="609600" y="3124200"/>
              <a:ext cx="6453909" cy="2397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2309"/>
                    <a:gridCol w="1166091"/>
                    <a:gridCol w="1500909"/>
                    <a:gridCol w="1066800"/>
                    <a:gridCol w="1447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Polynomial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Name Using </a:t>
                          </a:r>
                        </a:p>
                        <a:p>
                          <a:r>
                            <a:rPr lang="en-US" dirty="0" smtClean="0"/>
                            <a:t>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Number of Terms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Name Using</a:t>
                          </a:r>
                        </a:p>
                        <a:p>
                          <a:r>
                            <a:rPr lang="en-US" dirty="0" smtClean="0"/>
                            <a:t>Number of Terms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7x + 4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linear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binomial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+ 2x+1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quadratic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trinomial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9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b="0" i="0" smtClean="0">
                                    <a:latin typeface="Cambria Math"/>
                                  </a:rPr>
                                  <m:t>+11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x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fourth 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binomial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constant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25844138"/>
                  </p:ext>
                </p:extLst>
              </p:nvPr>
            </p:nvGraphicFramePr>
            <p:xfrm>
              <a:off x="609600" y="3124200"/>
              <a:ext cx="6453909" cy="2397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72309"/>
                    <a:gridCol w="1166091"/>
                    <a:gridCol w="1500909"/>
                    <a:gridCol w="1066800"/>
                    <a:gridCol w="1447800"/>
                  </a:tblGrid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Polynomial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Name Using </a:t>
                          </a:r>
                        </a:p>
                        <a:p>
                          <a:r>
                            <a:rPr lang="en-US" dirty="0" smtClean="0"/>
                            <a:t>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Number of Terms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Name Using</a:t>
                          </a:r>
                        </a:p>
                        <a:p>
                          <a:r>
                            <a:rPr lang="en-US" dirty="0" smtClean="0"/>
                            <a:t>Number of Terms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7x + 4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linear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binomial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360000" r="-406699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quadratic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trinomial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452459" r="-40669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fourth degree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binomial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constant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monomial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279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76200"/>
                <a:ext cx="8618065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Ex 2 Classifying Polynomials</a:t>
                </a:r>
              </a:p>
              <a:p>
                <a:r>
                  <a:rPr lang="en-US" dirty="0" smtClean="0"/>
                  <a:t>Write each polynomial in standard form. Then name each polynomial based on its degree </a:t>
                </a:r>
              </a:p>
              <a:p>
                <a:r>
                  <a:rPr lang="en-US" dirty="0" smtClean="0"/>
                  <a:t>and the number of terms.</a:t>
                </a:r>
              </a:p>
              <a:p>
                <a:endParaRPr lang="en-US" dirty="0"/>
              </a:p>
              <a:p>
                <a:r>
                  <a:rPr lang="en-US" dirty="0" smtClean="0"/>
                  <a:t>a. 5 – 2x 			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76200"/>
                <a:ext cx="8618065" cy="1477328"/>
              </a:xfrm>
              <a:prstGeom prst="rect">
                <a:avLst/>
              </a:prstGeom>
              <a:blipFill rotWithShape="1">
                <a:blip r:embed="rId2"/>
                <a:stretch>
                  <a:fillRect l="-637" t="-2066" b="-5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8600" y="2329934"/>
            <a:ext cx="1854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-2x + 5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linear binomial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19400" y="2329934"/>
                <a:ext cx="248741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−4</m:t>
                    </m:r>
                  </m:oMath>
                </a14:m>
                <a:endParaRPr lang="en-US" b="0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−4</m:t>
                    </m:r>
                  </m:oMath>
                </a14:m>
                <a:endParaRPr lang="en-US" b="0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fourth degree trinomial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329934"/>
                <a:ext cx="2487412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2206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40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0134"/>
            <a:ext cx="25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3 Adding Polynomials</a:t>
            </a:r>
            <a:endParaRPr lang="en-US" b="1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52400" y="489322"/>
            <a:ext cx="72802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dirty="0" smtClean="0">
                <a:latin typeface="Arial" charset="0"/>
              </a:rPr>
              <a:t>Simplify </a:t>
            </a:r>
            <a:r>
              <a:rPr lang="en-US" sz="1800" dirty="0">
                <a:latin typeface="Arial" charset="0"/>
              </a:rPr>
              <a:t>(6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baseline="30000" dirty="0">
                <a:latin typeface="Arial" charset="0"/>
              </a:rPr>
              <a:t>2</a:t>
            </a:r>
            <a:r>
              <a:rPr lang="en-US" sz="1800" dirty="0">
                <a:latin typeface="Arial" charset="0"/>
              </a:rPr>
              <a:t> + 3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dirty="0">
                <a:latin typeface="Arial" charset="0"/>
              </a:rPr>
              <a:t> + 7) + (2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baseline="30000" dirty="0">
                <a:latin typeface="Arial" charset="0"/>
              </a:rPr>
              <a:t>2</a:t>
            </a:r>
            <a:r>
              <a:rPr lang="en-US" sz="1800" dirty="0">
                <a:latin typeface="Arial" charset="0"/>
              </a:rPr>
              <a:t> – 6</a:t>
            </a:r>
            <a:r>
              <a:rPr lang="en-US" sz="1800" i="1" dirty="0">
                <a:latin typeface="Arial" charset="0"/>
              </a:rPr>
              <a:t>x</a:t>
            </a:r>
            <a:r>
              <a:rPr lang="en-US" sz="1800" dirty="0">
                <a:latin typeface="Arial" charset="0"/>
              </a:rPr>
              <a:t> – 4).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60388" y="1371600"/>
            <a:ext cx="319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Method 1: </a:t>
            </a:r>
            <a:r>
              <a:rPr lang="en-US" i="1" dirty="0"/>
              <a:t>       </a:t>
            </a:r>
            <a:r>
              <a:rPr lang="en-US" dirty="0"/>
              <a:t>Add vertically.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85788" y="1770063"/>
            <a:ext cx="471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Line up like terms. Then add the coefficients.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60388" y="2168525"/>
            <a:ext cx="1449387" cy="1120775"/>
            <a:chOff x="863" y="1722"/>
            <a:chExt cx="913" cy="706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879" y="1722"/>
              <a:ext cx="881" cy="7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/>
                <a:t>6</a:t>
              </a:r>
              <a:r>
                <a:rPr lang="en-US" i="1">
                  <a:solidFill>
                    <a:schemeClr val="folHlink"/>
                  </a:solidFill>
                </a:rPr>
                <a:t>x</a:t>
              </a:r>
              <a:r>
                <a:rPr lang="en-US" baseline="30000">
                  <a:solidFill>
                    <a:schemeClr val="folHlink"/>
                  </a:solidFill>
                </a:rPr>
                <a:t>2</a:t>
              </a:r>
              <a:r>
                <a:rPr lang="en-US"/>
                <a:t> + 3</a:t>
              </a:r>
              <a:r>
                <a:rPr lang="en-US" i="1">
                  <a:solidFill>
                    <a:schemeClr val="folHlink"/>
                  </a:solidFill>
                </a:rPr>
                <a:t>x</a:t>
              </a:r>
              <a:r>
                <a:rPr lang="en-US"/>
                <a:t> + 7</a:t>
              </a:r>
            </a:p>
            <a:p>
              <a:pPr>
                <a:lnSpc>
                  <a:spcPct val="125000"/>
                </a:lnSpc>
              </a:pPr>
              <a:r>
                <a:rPr lang="en-US"/>
                <a:t>2</a:t>
              </a:r>
              <a:r>
                <a:rPr lang="en-US" i="1">
                  <a:solidFill>
                    <a:schemeClr val="folHlink"/>
                  </a:solidFill>
                </a:rPr>
                <a:t>x</a:t>
              </a:r>
              <a:r>
                <a:rPr lang="en-US" baseline="30000">
                  <a:solidFill>
                    <a:schemeClr val="folHlink"/>
                  </a:solidFill>
                </a:rPr>
                <a:t>2</a:t>
              </a:r>
              <a:r>
                <a:rPr lang="en-US"/>
                <a:t> – 6</a:t>
              </a:r>
              <a:r>
                <a:rPr lang="en-US" i="1">
                  <a:solidFill>
                    <a:schemeClr val="folHlink"/>
                  </a:solidFill>
                </a:rPr>
                <a:t>x</a:t>
              </a:r>
              <a:r>
                <a:rPr lang="en-US"/>
                <a:t> – 4</a:t>
              </a:r>
            </a:p>
            <a:p>
              <a:pPr>
                <a:lnSpc>
                  <a:spcPct val="125000"/>
                </a:lnSpc>
              </a:pPr>
              <a:r>
                <a:rPr lang="en-US"/>
                <a:t>8</a:t>
              </a:r>
              <a:r>
                <a:rPr lang="en-US" i="1">
                  <a:solidFill>
                    <a:schemeClr val="folHlink"/>
                  </a:solidFill>
                </a:rPr>
                <a:t>x</a:t>
              </a:r>
              <a:r>
                <a:rPr lang="en-US" baseline="30000">
                  <a:solidFill>
                    <a:schemeClr val="folHlink"/>
                  </a:solidFill>
                </a:rPr>
                <a:t>2</a:t>
              </a:r>
              <a:r>
                <a:rPr lang="en-US"/>
                <a:t> – 3</a:t>
              </a:r>
              <a:r>
                <a:rPr lang="en-US" i="1">
                  <a:solidFill>
                    <a:srgbClr val="FF0000"/>
                  </a:solidFill>
                </a:rPr>
                <a:t>x</a:t>
              </a:r>
              <a:r>
                <a:rPr lang="en-US"/>
                <a:t> + 3</a:t>
              </a: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863" y="2200"/>
              <a:ext cx="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60388" y="3632200"/>
            <a:ext cx="346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Method 2: </a:t>
            </a:r>
            <a:r>
              <a:rPr lang="en-US" i="1"/>
              <a:t>       </a:t>
            </a:r>
            <a:r>
              <a:rPr lang="en-US"/>
              <a:t>Add horizontally.</a:t>
            </a:r>
          </a:p>
        </p:txBody>
      </p: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493713" y="4071938"/>
            <a:ext cx="6923087" cy="711200"/>
            <a:chOff x="821" y="2921"/>
            <a:chExt cx="4361" cy="448"/>
          </a:xfrm>
        </p:grpSpPr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821" y="2921"/>
              <a:ext cx="29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Group like terms. Then add the coefficients.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821" y="3138"/>
              <a:ext cx="4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/>
                <a:t>(</a:t>
              </a:r>
              <a:r>
                <a:rPr lang="en-US">
                  <a:solidFill>
                    <a:schemeClr val="accent2"/>
                  </a:solidFill>
                </a:rPr>
                <a:t>6</a:t>
              </a:r>
              <a:r>
                <a:rPr lang="en-US" i="1">
                  <a:solidFill>
                    <a:schemeClr val="accent2"/>
                  </a:solidFill>
                </a:rPr>
                <a:t>x</a:t>
              </a:r>
              <a:r>
                <a:rPr lang="en-US" baseline="30000">
                  <a:solidFill>
                    <a:schemeClr val="accent2"/>
                  </a:solidFill>
                </a:rPr>
                <a:t>2</a:t>
              </a:r>
              <a:r>
                <a:rPr lang="en-US"/>
                <a:t> + </a:t>
              </a:r>
              <a:r>
                <a:rPr lang="en-US">
                  <a:solidFill>
                    <a:srgbClr val="007200"/>
                  </a:solidFill>
                </a:rPr>
                <a:t>3</a:t>
              </a:r>
              <a:r>
                <a:rPr lang="en-US" i="1">
                  <a:solidFill>
                    <a:srgbClr val="007200"/>
                  </a:solidFill>
                </a:rPr>
                <a:t>x</a:t>
              </a:r>
              <a:r>
                <a:rPr lang="en-US"/>
                <a:t> + </a:t>
              </a:r>
              <a:r>
                <a:rPr lang="en-US">
                  <a:solidFill>
                    <a:schemeClr val="folHlink"/>
                  </a:solidFill>
                </a:rPr>
                <a:t>7</a:t>
              </a:r>
              <a:r>
                <a:rPr lang="en-US"/>
                <a:t>) + (</a:t>
              </a:r>
              <a:r>
                <a:rPr lang="en-US">
                  <a:solidFill>
                    <a:schemeClr val="accent2"/>
                  </a:solidFill>
                </a:rPr>
                <a:t>2</a:t>
              </a:r>
              <a:r>
                <a:rPr lang="en-US" i="1">
                  <a:solidFill>
                    <a:schemeClr val="accent2"/>
                  </a:solidFill>
                </a:rPr>
                <a:t>x</a:t>
              </a:r>
              <a:r>
                <a:rPr lang="en-US" baseline="30000">
                  <a:solidFill>
                    <a:schemeClr val="accent2"/>
                  </a:solidFill>
                </a:rPr>
                <a:t>2</a:t>
              </a:r>
              <a:r>
                <a:rPr lang="en-US"/>
                <a:t> – </a:t>
              </a:r>
              <a:r>
                <a:rPr lang="en-US">
                  <a:solidFill>
                    <a:srgbClr val="007200"/>
                  </a:solidFill>
                </a:rPr>
                <a:t>6</a:t>
              </a:r>
              <a:r>
                <a:rPr lang="en-US" i="1">
                  <a:solidFill>
                    <a:srgbClr val="007200"/>
                  </a:solidFill>
                </a:rPr>
                <a:t>x</a:t>
              </a:r>
              <a:r>
                <a:rPr lang="en-US"/>
                <a:t> – </a:t>
              </a:r>
              <a:r>
                <a:rPr lang="en-US">
                  <a:solidFill>
                    <a:schemeClr val="folHlink"/>
                  </a:solidFill>
                </a:rPr>
                <a:t>4</a:t>
              </a:r>
              <a:r>
                <a:rPr lang="en-US"/>
                <a:t>) = (</a:t>
              </a:r>
              <a:r>
                <a:rPr lang="en-US">
                  <a:solidFill>
                    <a:schemeClr val="accent2"/>
                  </a:solidFill>
                </a:rPr>
                <a:t>6</a:t>
              </a:r>
              <a:r>
                <a:rPr lang="en-US" i="1">
                  <a:solidFill>
                    <a:schemeClr val="accent2"/>
                  </a:solidFill>
                </a:rPr>
                <a:t>x</a:t>
              </a:r>
              <a:r>
                <a:rPr lang="en-US" baseline="30000">
                  <a:solidFill>
                    <a:schemeClr val="accent2"/>
                  </a:solidFill>
                </a:rPr>
                <a:t>2</a:t>
              </a:r>
              <a:r>
                <a:rPr lang="en-US">
                  <a:solidFill>
                    <a:schemeClr val="accent2"/>
                  </a:solidFill>
                </a:rPr>
                <a:t> + 2</a:t>
              </a:r>
              <a:r>
                <a:rPr lang="en-US" i="1">
                  <a:solidFill>
                    <a:schemeClr val="accent2"/>
                  </a:solidFill>
                </a:rPr>
                <a:t>x</a:t>
              </a:r>
              <a:r>
                <a:rPr lang="en-US" baseline="30000">
                  <a:solidFill>
                    <a:schemeClr val="accent2"/>
                  </a:solidFill>
                </a:rPr>
                <a:t>2</a:t>
              </a:r>
              <a:r>
                <a:rPr lang="en-US"/>
                <a:t>) + (</a:t>
              </a:r>
              <a:r>
                <a:rPr lang="en-US">
                  <a:solidFill>
                    <a:srgbClr val="007200"/>
                  </a:solidFill>
                </a:rPr>
                <a:t>3</a:t>
              </a:r>
              <a:r>
                <a:rPr lang="en-US" i="1">
                  <a:solidFill>
                    <a:srgbClr val="007200"/>
                  </a:solidFill>
                </a:rPr>
                <a:t>x</a:t>
              </a:r>
              <a:r>
                <a:rPr lang="en-US">
                  <a:solidFill>
                    <a:srgbClr val="007200"/>
                  </a:solidFill>
                </a:rPr>
                <a:t> – 6</a:t>
              </a:r>
              <a:r>
                <a:rPr lang="en-US" i="1">
                  <a:solidFill>
                    <a:srgbClr val="007200"/>
                  </a:solidFill>
                </a:rPr>
                <a:t>x</a:t>
              </a:r>
              <a:r>
                <a:rPr lang="en-US"/>
                <a:t>) + (</a:t>
              </a:r>
              <a:r>
                <a:rPr lang="en-US">
                  <a:solidFill>
                    <a:schemeClr val="folHlink"/>
                  </a:solidFill>
                </a:rPr>
                <a:t>7 – 4</a:t>
              </a:r>
              <a:r>
                <a:rPr lang="en-US"/>
                <a:t>)</a:t>
              </a:r>
            </a:p>
          </p:txBody>
        </p:sp>
      </p:grp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597275" y="4779963"/>
            <a:ext cx="1589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 8</a:t>
            </a:r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3</a:t>
            </a:r>
            <a:r>
              <a:rPr lang="en-US" i="1"/>
              <a:t>x</a:t>
            </a:r>
            <a:r>
              <a:rPr lang="en-US"/>
              <a:t> + 3</a:t>
            </a:r>
          </a:p>
        </p:txBody>
      </p:sp>
    </p:spTree>
    <p:extLst>
      <p:ext uri="{BB962C8B-B14F-4D97-AF65-F5344CB8AC3E}">
        <p14:creationId xmlns:p14="http://schemas.microsoft.com/office/powerpoint/2010/main" val="26914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10" grpId="0" autoUpdateAnimBg="0"/>
      <p:bldP spid="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2928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 4 Subtracting Polynomials</a:t>
            </a:r>
            <a:endParaRPr lang="en-US" b="1" dirty="0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15176" y="1143000"/>
            <a:ext cx="344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Method 1: </a:t>
            </a:r>
            <a:r>
              <a:rPr lang="en-US" i="1" dirty="0"/>
              <a:t>    </a:t>
            </a:r>
            <a:r>
              <a:rPr lang="en-US" dirty="0"/>
              <a:t>Subtract vertically.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15176" y="1529629"/>
            <a:ext cx="471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Line up like terms. Then add the coefficients.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04800" y="1924051"/>
            <a:ext cx="4308477" cy="784225"/>
            <a:chOff x="575" y="1714"/>
            <a:chExt cx="2714" cy="49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575" y="1714"/>
              <a:ext cx="2714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5000"/>
                </a:lnSpc>
                <a:tabLst>
                  <a:tab pos="1143000" algn="l"/>
                  <a:tab pos="1828800" algn="l"/>
                  <a:tab pos="2743200" algn="l"/>
                </a:tabLst>
              </a:pPr>
              <a:r>
                <a:rPr lang="en-US" dirty="0"/>
                <a:t> (2</a:t>
              </a:r>
              <a:r>
                <a:rPr lang="en-US" i="1" dirty="0"/>
                <a:t>x</a:t>
              </a:r>
              <a:r>
                <a:rPr lang="en-US" baseline="30000" dirty="0"/>
                <a:t>3</a:t>
              </a:r>
              <a:r>
                <a:rPr lang="en-US" dirty="0"/>
                <a:t> + 4</a:t>
              </a:r>
              <a:r>
                <a:rPr lang="en-US" i="1" dirty="0"/>
                <a:t>x</a:t>
              </a:r>
              <a:r>
                <a:rPr lang="en-US" baseline="30000" dirty="0"/>
                <a:t>2</a:t>
              </a:r>
              <a:r>
                <a:rPr lang="en-US" dirty="0"/>
                <a:t> 		– </a:t>
              </a:r>
              <a:r>
                <a:rPr lang="en-US" dirty="0" smtClean="0"/>
                <a:t>6)    </a:t>
              </a:r>
              <a:r>
                <a:rPr lang="en-US" dirty="0" smtClean="0">
                  <a:solidFill>
                    <a:schemeClr val="accent2"/>
                  </a:solidFill>
                </a:rPr>
                <a:t>Line </a:t>
              </a:r>
              <a:r>
                <a:rPr lang="en-US" dirty="0">
                  <a:solidFill>
                    <a:schemeClr val="accent2"/>
                  </a:solidFill>
                </a:rPr>
                <a:t>up like terms.</a:t>
              </a:r>
            </a:p>
            <a:p>
              <a:pPr>
                <a:lnSpc>
                  <a:spcPct val="125000"/>
                </a:lnSpc>
                <a:tabLst>
                  <a:tab pos="1143000" algn="l"/>
                  <a:tab pos="1828800" algn="l"/>
                  <a:tab pos="2743200" algn="l"/>
                </a:tabLst>
              </a:pPr>
              <a:r>
                <a:rPr lang="en-US" dirty="0">
                  <a:solidFill>
                    <a:schemeClr val="folHlink"/>
                  </a:solidFill>
                </a:rPr>
                <a:t>–</a:t>
              </a:r>
              <a:r>
                <a:rPr lang="en-US" dirty="0"/>
                <a:t>(5</a:t>
              </a:r>
              <a:r>
                <a:rPr lang="en-US" i="1" dirty="0"/>
                <a:t>x</a:t>
              </a:r>
              <a:r>
                <a:rPr lang="en-US" baseline="30000" dirty="0"/>
                <a:t>3</a:t>
              </a:r>
              <a:r>
                <a:rPr lang="en-US" dirty="0"/>
                <a:t> 	+ 2x 	– 2)</a:t>
              </a: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623" y="2208"/>
              <a:ext cx="14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4830255" y="1896341"/>
            <a:ext cx="4308477" cy="1130300"/>
            <a:chOff x="575" y="2186"/>
            <a:chExt cx="2714" cy="712"/>
          </a:xfrm>
        </p:grpSpPr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575" y="2186"/>
              <a:ext cx="2714" cy="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5000"/>
                </a:lnSpc>
                <a:tabLst>
                  <a:tab pos="1143000" algn="l"/>
                  <a:tab pos="1828800" algn="l"/>
                </a:tabLst>
              </a:pPr>
              <a:r>
                <a:rPr lang="en-US" dirty="0"/>
                <a:t>  2</a:t>
              </a:r>
              <a:r>
                <a:rPr lang="en-US" i="1" dirty="0"/>
                <a:t>x</a:t>
              </a:r>
              <a:r>
                <a:rPr lang="en-US" baseline="30000" dirty="0"/>
                <a:t>3</a:t>
              </a:r>
              <a:r>
                <a:rPr lang="en-US" dirty="0"/>
                <a:t> + 4</a:t>
              </a:r>
              <a:r>
                <a:rPr lang="en-US" i="1" dirty="0"/>
                <a:t>x</a:t>
              </a:r>
              <a:r>
                <a:rPr lang="en-US" baseline="30000" dirty="0"/>
                <a:t>2</a:t>
              </a:r>
              <a:r>
                <a:rPr lang="en-US" dirty="0"/>
                <a:t> 		– </a:t>
              </a:r>
              <a:r>
                <a:rPr lang="en-US" dirty="0" smtClean="0"/>
                <a:t>6      </a:t>
              </a:r>
              <a:r>
                <a:rPr lang="en-US" dirty="0" smtClean="0">
                  <a:solidFill>
                    <a:schemeClr val="accent2"/>
                  </a:solidFill>
                </a:rPr>
                <a:t>Add </a:t>
              </a:r>
              <a:r>
                <a:rPr lang="en-US" dirty="0">
                  <a:solidFill>
                    <a:schemeClr val="accent2"/>
                  </a:solidFill>
                </a:rPr>
                <a:t>the opposite.</a:t>
              </a:r>
            </a:p>
            <a:p>
              <a:pPr>
                <a:lnSpc>
                  <a:spcPct val="125000"/>
                </a:lnSpc>
                <a:tabLst>
                  <a:tab pos="1143000" algn="l"/>
                  <a:tab pos="1828800" algn="l"/>
                </a:tabLst>
              </a:pPr>
              <a:r>
                <a:rPr lang="en-US" dirty="0">
                  <a:solidFill>
                    <a:schemeClr val="folHlink"/>
                  </a:solidFill>
                </a:rPr>
                <a:t>–</a:t>
              </a:r>
              <a:r>
                <a:rPr lang="en-US" dirty="0"/>
                <a:t>5</a:t>
              </a:r>
              <a:r>
                <a:rPr lang="en-US" i="1" dirty="0"/>
                <a:t>x</a:t>
              </a:r>
              <a:r>
                <a:rPr lang="en-US" baseline="30000" dirty="0"/>
                <a:t>3</a:t>
              </a:r>
              <a:r>
                <a:rPr lang="en-US" dirty="0"/>
                <a:t>          	</a:t>
              </a:r>
              <a:r>
                <a:rPr lang="en-US" dirty="0">
                  <a:solidFill>
                    <a:schemeClr val="folHlink"/>
                  </a:solidFill>
                </a:rPr>
                <a:t>–</a:t>
              </a:r>
              <a:r>
                <a:rPr lang="en-US" dirty="0"/>
                <a:t> 2</a:t>
              </a:r>
              <a:r>
                <a:rPr lang="en-US" i="1" dirty="0"/>
                <a:t>x</a:t>
              </a:r>
              <a:r>
                <a:rPr lang="en-US" dirty="0"/>
                <a:t> 	</a:t>
              </a:r>
              <a:r>
                <a:rPr lang="en-US" dirty="0">
                  <a:solidFill>
                    <a:schemeClr val="folHlink"/>
                  </a:solidFill>
                </a:rPr>
                <a:t>+</a:t>
              </a:r>
              <a:r>
                <a:rPr lang="en-US" dirty="0"/>
                <a:t> 2</a:t>
              </a:r>
            </a:p>
            <a:p>
              <a:pPr>
                <a:lnSpc>
                  <a:spcPct val="125000"/>
                </a:lnSpc>
                <a:tabLst>
                  <a:tab pos="1143000" algn="l"/>
                  <a:tab pos="1828800" algn="l"/>
                </a:tabLst>
              </a:pPr>
              <a:r>
                <a:rPr lang="en-US" dirty="0">
                  <a:solidFill>
                    <a:schemeClr val="folHlink"/>
                  </a:solidFill>
                </a:rPr>
                <a:t>–3</a:t>
              </a:r>
              <a:r>
                <a:rPr lang="en-US" i="1" dirty="0">
                  <a:solidFill>
                    <a:schemeClr val="folHlink"/>
                  </a:solidFill>
                </a:rPr>
                <a:t>x</a:t>
              </a:r>
              <a:r>
                <a:rPr lang="en-US" baseline="30000" dirty="0">
                  <a:solidFill>
                    <a:schemeClr val="folHlink"/>
                  </a:solidFill>
                </a:rPr>
                <a:t>3</a:t>
              </a:r>
              <a:r>
                <a:rPr lang="en-US" dirty="0">
                  <a:solidFill>
                    <a:schemeClr val="folHlink"/>
                  </a:solidFill>
                </a:rPr>
                <a:t> + 4x</a:t>
              </a:r>
              <a:r>
                <a:rPr lang="en-US" baseline="30000" dirty="0">
                  <a:solidFill>
                    <a:schemeClr val="folHlink"/>
                  </a:solidFill>
                </a:rPr>
                <a:t>2</a:t>
              </a:r>
              <a:r>
                <a:rPr lang="en-US" dirty="0">
                  <a:solidFill>
                    <a:schemeClr val="folHlink"/>
                  </a:solidFill>
                </a:rPr>
                <a:t> 	– 2x 	– 4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623" y="2656"/>
              <a:ext cx="14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15176" y="519423"/>
            <a:ext cx="4145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charset="0"/>
              </a:rPr>
              <a:t>Simplify (2</a:t>
            </a:r>
            <a:r>
              <a:rPr lang="en-US" i="1" dirty="0">
                <a:latin typeface="Arial" charset="0"/>
              </a:rPr>
              <a:t>x</a:t>
            </a:r>
            <a:r>
              <a:rPr lang="en-US" baseline="30000" dirty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> + 4</a:t>
            </a:r>
            <a:r>
              <a:rPr lang="en-US" i="1" dirty="0">
                <a:latin typeface="Arial" charset="0"/>
              </a:rPr>
              <a:t>x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 – 6) – (5</a:t>
            </a:r>
            <a:r>
              <a:rPr lang="en-US" i="1" dirty="0">
                <a:latin typeface="Arial" charset="0"/>
              </a:rPr>
              <a:t>x</a:t>
            </a:r>
            <a:r>
              <a:rPr lang="en-US" baseline="30000" dirty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> + 2</a:t>
            </a:r>
            <a:r>
              <a:rPr lang="en-US" i="1" dirty="0">
                <a:latin typeface="Arial" charset="0"/>
              </a:rPr>
              <a:t>x</a:t>
            </a:r>
            <a:r>
              <a:rPr lang="en-US" dirty="0">
                <a:latin typeface="Arial" charset="0"/>
              </a:rPr>
              <a:t> – 2)</a:t>
            </a:r>
            <a:endParaRPr lang="en-US" dirty="0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15176" y="3505200"/>
            <a:ext cx="371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Method 2: </a:t>
            </a:r>
            <a:r>
              <a:rPr lang="en-US" dirty="0"/>
              <a:t>    Subtract horizontally.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52400" y="4405313"/>
            <a:ext cx="7537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657600" indent="-3657600"/>
            <a:r>
              <a:rPr lang="en-US" dirty="0">
                <a:solidFill>
                  <a:schemeClr val="accent2"/>
                </a:solidFill>
              </a:rPr>
              <a:t>=</a:t>
            </a:r>
            <a:r>
              <a:rPr lang="en-US" dirty="0"/>
              <a:t> 2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+ 4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6 </a:t>
            </a:r>
            <a:r>
              <a:rPr lang="en-US" dirty="0">
                <a:solidFill>
                  <a:schemeClr val="folHlink"/>
                </a:solidFill>
              </a:rPr>
              <a:t>–</a:t>
            </a:r>
            <a:r>
              <a:rPr lang="en-US" dirty="0"/>
              <a:t> 5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>
                <a:solidFill>
                  <a:schemeClr val="folHlink"/>
                </a:solidFill>
              </a:rPr>
              <a:t>–</a:t>
            </a:r>
            <a:r>
              <a:rPr lang="en-US" dirty="0"/>
              <a:t> 2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olidFill>
                  <a:schemeClr val="folHlink"/>
                </a:solidFill>
              </a:rPr>
              <a:t>+</a:t>
            </a:r>
            <a:r>
              <a:rPr lang="en-US" dirty="0"/>
              <a:t> 2	</a:t>
            </a:r>
            <a:r>
              <a:rPr lang="en-US" dirty="0">
                <a:solidFill>
                  <a:schemeClr val="accent2"/>
                </a:solidFill>
              </a:rPr>
              <a:t>Write the opposite of each term in the polynomial being subtracted.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5056333"/>
            <a:ext cx="558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657600" algn="l"/>
              </a:tabLst>
            </a:pPr>
            <a:r>
              <a:rPr lang="en-US" dirty="0">
                <a:solidFill>
                  <a:schemeClr val="accent2"/>
                </a:solidFill>
              </a:rPr>
              <a:t>= (2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 – 5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baseline="30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+ 4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2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dirty="0">
                <a:solidFill>
                  <a:srgbClr val="007200"/>
                </a:solidFill>
              </a:rPr>
              <a:t>(–6 + 2)</a:t>
            </a: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Group like terms.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52400" y="5541819"/>
            <a:ext cx="470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tabLst>
                <a:tab pos="3657600" algn="l"/>
              </a:tabLst>
            </a:pPr>
            <a:r>
              <a:rPr lang="en-US" dirty="0"/>
              <a:t>= –3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+ 4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2</a:t>
            </a:r>
            <a:r>
              <a:rPr lang="en-US" i="1" dirty="0"/>
              <a:t>x</a:t>
            </a:r>
            <a:r>
              <a:rPr lang="en-US" dirty="0"/>
              <a:t> – 4	</a:t>
            </a:r>
            <a:r>
              <a:rPr lang="en-US" dirty="0">
                <a:solidFill>
                  <a:schemeClr val="accent2"/>
                </a:solidFill>
              </a:rPr>
              <a:t>Simplify.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52400" y="4038600"/>
            <a:ext cx="3246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(2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+ 4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– 6) </a:t>
            </a:r>
            <a:r>
              <a:rPr lang="en-US" dirty="0">
                <a:solidFill>
                  <a:schemeClr val="folHlink"/>
                </a:solidFill>
              </a:rPr>
              <a:t>–</a:t>
            </a:r>
            <a:r>
              <a:rPr lang="en-US" dirty="0"/>
              <a:t> (5</a:t>
            </a:r>
            <a:r>
              <a:rPr lang="en-US" i="1" dirty="0"/>
              <a:t>x</a:t>
            </a:r>
            <a:r>
              <a:rPr lang="en-US" baseline="30000" dirty="0"/>
              <a:t>3</a:t>
            </a:r>
            <a:r>
              <a:rPr lang="en-US" dirty="0"/>
              <a:t> + 2x – 2)</a:t>
            </a:r>
          </a:p>
        </p:txBody>
      </p:sp>
    </p:spTree>
    <p:extLst>
      <p:ext uri="{BB962C8B-B14F-4D97-AF65-F5344CB8AC3E}">
        <p14:creationId xmlns:p14="http://schemas.microsoft.com/office/powerpoint/2010/main" val="3985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170873"/>
                <a:ext cx="8937062" cy="48013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Practice</a:t>
                </a:r>
              </a:p>
              <a:p>
                <a:endParaRPr lang="en-US" dirty="0" smtClean="0"/>
              </a:p>
              <a:p>
                <a:pPr marL="342900" indent="-342900">
                  <a:buAutoNum type="arabicPeriod"/>
                </a:pPr>
                <a:r>
                  <a:rPr lang="en-US" dirty="0" smtClean="0"/>
                  <a:t>Find the degree of -5x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pPr marL="342900" indent="-342900">
                  <a:buAutoNum type="arabicPeriod"/>
                </a:pPr>
                <a:endParaRPr lang="en-US" dirty="0"/>
              </a:p>
              <a:p>
                <a:pPr marL="342900" indent="-342900">
                  <a:buAutoNum type="arabicPeriod"/>
                </a:pPr>
                <a:endParaRPr lang="en-US" dirty="0" smtClean="0"/>
              </a:p>
              <a:p>
                <a:r>
                  <a:rPr lang="en-US" dirty="0" smtClean="0"/>
                  <a:t>2. Write the polynomial in standard form. Then name the polynomial based on its degree and</a:t>
                </a:r>
              </a:p>
              <a:p>
                <a:r>
                  <a:rPr lang="en-US" dirty="0" smtClean="0"/>
                  <a:t>the number of its terms.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+7−9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  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3. Simplify each sum.</a:t>
                </a:r>
              </a:p>
              <a:p>
                <a:r>
                  <a:rPr lang="en-US" dirty="0" smtClean="0"/>
                  <a:t>a. (12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</m:oMath>
                </a14:m>
                <a:r>
                  <a:rPr lang="en-US" dirty="0" smtClean="0"/>
                  <a:t>) 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)		b.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) +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+6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4. Simplify the difference.</a:t>
                </a:r>
              </a:p>
              <a:p>
                <a:r>
                  <a:rPr lang="en-US" dirty="0" smtClean="0"/>
                  <a:t>a.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) –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70873"/>
                <a:ext cx="8937062" cy="4801314"/>
              </a:xfrm>
              <a:prstGeom prst="rect">
                <a:avLst/>
              </a:prstGeom>
              <a:blipFill rotWithShape="1">
                <a:blip r:embed="rId2"/>
                <a:stretch>
                  <a:fillRect l="-546" t="-635" b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914400" y="1103807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degree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2156813"/>
                <a:ext cx="424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+7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 fourth degree trinomial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156813"/>
                <a:ext cx="4246291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43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487" y="3581400"/>
                <a:ext cx="12032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20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87" y="3581400"/>
                <a:ext cx="120327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9600" y="3583709"/>
                <a:ext cx="30911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−18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583709"/>
                <a:ext cx="309110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62000" y="4972187"/>
                <a:ext cx="20659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28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30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972187"/>
                <a:ext cx="206595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24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615</Words>
  <Application>Microsoft Office PowerPoint</Application>
  <PresentationFormat>On-screen Show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8-1 Adding and Subtracting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8-1 Adding and Subtracting Polynomials</dc:title>
  <dc:creator>Hubarth, Joseph</dc:creator>
  <cp:lastModifiedBy>Hubarth, Joseph</cp:lastModifiedBy>
  <cp:revision>9</cp:revision>
  <cp:lastPrinted>2012-01-12T19:17:50Z</cp:lastPrinted>
  <dcterms:created xsi:type="dcterms:W3CDTF">2011-11-28T21:31:57Z</dcterms:created>
  <dcterms:modified xsi:type="dcterms:W3CDTF">2012-01-12T21:26:59Z</dcterms:modified>
</cp:coreProperties>
</file>