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6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8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4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9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43F7-AAEA-4AD1-A196-258AF40F3D42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08C0-67F2-4246-AFFE-31E77561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8-2 Multiplying and Factoring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68022" y="6211669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Hubarth</a:t>
            </a:r>
            <a:endParaRPr lang="en-US" dirty="0" smtClean="0"/>
          </a:p>
          <a:p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8600" y="578643"/>
            <a:ext cx="2664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Simplify –2</a:t>
            </a:r>
            <a:r>
              <a:rPr lang="en-US" i="1" dirty="0" smtClean="0"/>
              <a:t>g</a:t>
            </a:r>
            <a:r>
              <a:rPr lang="en-US" baseline="30000" dirty="0" smtClean="0"/>
              <a:t>2</a:t>
            </a:r>
            <a:r>
              <a:rPr lang="en-US" dirty="0" smtClean="0"/>
              <a:t>(3</a:t>
            </a:r>
            <a:r>
              <a:rPr lang="en-US" i="1" dirty="0" smtClean="0"/>
              <a:t>g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+ 6</a:t>
            </a:r>
            <a:r>
              <a:rPr lang="en-US" i="1" dirty="0"/>
              <a:t>g</a:t>
            </a:r>
            <a:r>
              <a:rPr lang="en-US" dirty="0"/>
              <a:t> – 5)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981200" y="1295399"/>
            <a:ext cx="681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/>
              <a:t>= </a:t>
            </a:r>
            <a:r>
              <a:rPr lang="en-US" dirty="0">
                <a:solidFill>
                  <a:schemeClr val="folHlink"/>
                </a:solidFill>
              </a:rPr>
              <a:t>–2</a:t>
            </a:r>
            <a:r>
              <a:rPr lang="en-US" i="1" dirty="0">
                <a:solidFill>
                  <a:schemeClr val="folHlink"/>
                </a:solidFill>
              </a:rPr>
              <a:t>g</a:t>
            </a:r>
            <a:r>
              <a:rPr lang="en-US" baseline="30000" dirty="0">
                <a:solidFill>
                  <a:schemeClr val="folHlink"/>
                </a:solidFill>
              </a:rPr>
              <a:t>2</a:t>
            </a:r>
            <a:r>
              <a:rPr lang="en-US" dirty="0"/>
              <a:t>(3</a:t>
            </a:r>
            <a:r>
              <a:rPr lang="en-US" i="1" dirty="0"/>
              <a:t>g</a:t>
            </a:r>
            <a:r>
              <a:rPr lang="en-US" baseline="30000" dirty="0"/>
              <a:t>3</a:t>
            </a:r>
            <a:r>
              <a:rPr lang="en-US" dirty="0"/>
              <a:t>) </a:t>
            </a:r>
            <a:r>
              <a:rPr lang="en-US" dirty="0">
                <a:solidFill>
                  <a:schemeClr val="folHlink"/>
                </a:solidFill>
              </a:rPr>
              <a:t>–2</a:t>
            </a:r>
            <a:r>
              <a:rPr lang="en-US" i="1" dirty="0">
                <a:solidFill>
                  <a:schemeClr val="folHlink"/>
                </a:solidFill>
              </a:rPr>
              <a:t>g</a:t>
            </a:r>
            <a:r>
              <a:rPr lang="en-US" baseline="30000" dirty="0">
                <a:solidFill>
                  <a:schemeClr val="folHlink"/>
                </a:solidFill>
              </a:rPr>
              <a:t>2</a:t>
            </a:r>
            <a:r>
              <a:rPr lang="en-US" dirty="0"/>
              <a:t>(6</a:t>
            </a:r>
            <a:r>
              <a:rPr lang="en-US" i="1" dirty="0"/>
              <a:t>g</a:t>
            </a:r>
            <a:r>
              <a:rPr lang="en-US" dirty="0"/>
              <a:t>) </a:t>
            </a:r>
            <a:r>
              <a:rPr lang="en-US" dirty="0">
                <a:solidFill>
                  <a:schemeClr val="folHlink"/>
                </a:solidFill>
              </a:rPr>
              <a:t>–2</a:t>
            </a:r>
            <a:r>
              <a:rPr lang="en-US" i="1" dirty="0">
                <a:solidFill>
                  <a:schemeClr val="folHlink"/>
                </a:solidFill>
              </a:rPr>
              <a:t>g</a:t>
            </a:r>
            <a:r>
              <a:rPr lang="en-US" baseline="30000" dirty="0">
                <a:solidFill>
                  <a:schemeClr val="folHlink"/>
                </a:solidFill>
              </a:rPr>
              <a:t>2</a:t>
            </a:r>
            <a:r>
              <a:rPr lang="en-US" dirty="0"/>
              <a:t>(–5)          </a:t>
            </a:r>
            <a:r>
              <a:rPr lang="en-US" dirty="0">
                <a:solidFill>
                  <a:schemeClr val="accent2"/>
                </a:solidFill>
              </a:rPr>
              <a:t>Use the Distributive Property.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981200" y="1905000"/>
            <a:ext cx="4678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/>
              <a:t>= –6</a:t>
            </a:r>
            <a:r>
              <a:rPr lang="en-US" i="1" dirty="0"/>
              <a:t>g</a:t>
            </a:r>
            <a:r>
              <a:rPr lang="en-US" baseline="30000" dirty="0"/>
              <a:t>5</a:t>
            </a:r>
            <a:r>
              <a:rPr lang="en-US" dirty="0"/>
              <a:t> – 12</a:t>
            </a:r>
            <a:r>
              <a:rPr lang="en-US" i="1" dirty="0"/>
              <a:t>g</a:t>
            </a:r>
            <a:r>
              <a:rPr lang="en-US" baseline="30000" dirty="0"/>
              <a:t>3</a:t>
            </a:r>
            <a:r>
              <a:rPr lang="en-US" dirty="0"/>
              <a:t> + 10</a:t>
            </a:r>
            <a:r>
              <a:rPr lang="en-US" i="1" dirty="0"/>
              <a:t>g</a:t>
            </a:r>
            <a:r>
              <a:rPr lang="en-US" baseline="30000" dirty="0"/>
              <a:t>2</a:t>
            </a:r>
            <a:r>
              <a:rPr lang="en-US" dirty="0"/>
              <a:t>                        </a:t>
            </a:r>
            <a:r>
              <a:rPr lang="en-US" dirty="0">
                <a:solidFill>
                  <a:schemeClr val="accent2"/>
                </a:solidFill>
              </a:rPr>
              <a:t>Simplify.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43" y="11089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1 Multiplying a Monomial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69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2400" y="500352"/>
            <a:ext cx="72644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Find </a:t>
            </a:r>
            <a:r>
              <a:rPr lang="en-US" sz="1800" dirty="0">
                <a:latin typeface="Arial" charset="0"/>
              </a:rPr>
              <a:t>the common factor  of 2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baseline="30000" dirty="0">
                <a:latin typeface="Arial" charset="0"/>
              </a:rPr>
              <a:t>4</a:t>
            </a:r>
            <a:r>
              <a:rPr lang="en-US" sz="1800" dirty="0">
                <a:latin typeface="Arial" charset="0"/>
              </a:rPr>
              <a:t> + 10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– 6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.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52400" y="1143000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List the prime factors of each term. Identify the factors common to all terms.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2000" y="1758950"/>
            <a:ext cx="2306637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dirty="0"/>
              <a:t>  2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=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dirty="0"/>
              <a:t> • </a:t>
            </a:r>
            <a:r>
              <a:rPr lang="en-US" i="1" dirty="0">
                <a:solidFill>
                  <a:schemeClr val="folHlink"/>
                </a:solidFill>
              </a:rPr>
              <a:t>x</a:t>
            </a:r>
            <a:r>
              <a:rPr lang="en-US" dirty="0"/>
              <a:t> • </a:t>
            </a:r>
            <a:r>
              <a:rPr lang="en-US" i="1" dirty="0"/>
              <a:t>x</a:t>
            </a:r>
            <a:r>
              <a:rPr lang="en-US" dirty="0"/>
              <a:t> • </a:t>
            </a:r>
            <a:r>
              <a:rPr lang="en-US" i="1" dirty="0"/>
              <a:t>x</a:t>
            </a:r>
            <a:r>
              <a:rPr lang="en-US" dirty="0"/>
              <a:t> • </a:t>
            </a:r>
            <a:r>
              <a:rPr lang="en-US" i="1" dirty="0"/>
              <a:t>x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dirty="0"/>
              <a:t>10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dirty="0"/>
              <a:t> • 5 • </a:t>
            </a:r>
            <a:r>
              <a:rPr lang="en-US" i="1" dirty="0">
                <a:solidFill>
                  <a:schemeClr val="folHlink"/>
                </a:solidFill>
              </a:rPr>
              <a:t>x</a:t>
            </a:r>
            <a:r>
              <a:rPr lang="en-US" dirty="0"/>
              <a:t> • </a:t>
            </a:r>
            <a:r>
              <a:rPr lang="en-US" i="1" dirty="0"/>
              <a:t>x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dirty="0"/>
              <a:t>   6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dirty="0"/>
              <a:t> • 3 • </a:t>
            </a:r>
            <a:r>
              <a:rPr lang="en-US" i="1" dirty="0">
                <a:solidFill>
                  <a:schemeClr val="folHlink"/>
                </a:solidFill>
              </a:rPr>
              <a:t>x</a:t>
            </a:r>
            <a:endParaRPr lang="en-US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2000" y="3048000"/>
            <a:ext cx="4745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The common factor is 2 • </a:t>
            </a:r>
            <a:r>
              <a:rPr lang="en-US" i="1" dirty="0"/>
              <a:t>x</a:t>
            </a:r>
            <a:r>
              <a:rPr lang="en-US" dirty="0"/>
              <a:t>, or 2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31020"/>
            <a:ext cx="32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2 Finding the Common Factor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51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31676" y="609600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Factor </a:t>
            </a:r>
            <a:r>
              <a:rPr lang="en-US" sz="1800" dirty="0">
                <a:latin typeface="Arial" charset="0"/>
              </a:rPr>
              <a:t>4x</a:t>
            </a:r>
            <a:r>
              <a:rPr lang="en-US" sz="1800" baseline="30000" dirty="0">
                <a:latin typeface="Arial" charset="0"/>
              </a:rPr>
              <a:t>3</a:t>
            </a:r>
            <a:r>
              <a:rPr lang="en-US" sz="1800" dirty="0">
                <a:latin typeface="Arial" charset="0"/>
              </a:rPr>
              <a:t> – 8x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+ 12x.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228600" y="1792741"/>
            <a:ext cx="3857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Step 1:</a:t>
            </a:r>
            <a:r>
              <a:rPr lang="en-US" dirty="0"/>
              <a:t>   Find the common factor.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728663" y="2310266"/>
            <a:ext cx="2332037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/>
              <a:t>  4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=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</a:t>
            </a:r>
            <a:r>
              <a:rPr lang="en-US" i="1">
                <a:solidFill>
                  <a:schemeClr val="folHlink"/>
                </a:solidFill>
              </a:rPr>
              <a:t>x</a:t>
            </a:r>
            <a:r>
              <a:rPr lang="en-US"/>
              <a:t> • </a:t>
            </a:r>
            <a:r>
              <a:rPr lang="en-US" i="1"/>
              <a:t>x</a:t>
            </a:r>
            <a:r>
              <a:rPr lang="en-US"/>
              <a:t> • </a:t>
            </a:r>
            <a:r>
              <a:rPr lang="en-US" i="1"/>
              <a:t>x</a:t>
            </a:r>
            <a:endParaRPr lang="en-US"/>
          </a:p>
          <a:p>
            <a:pPr>
              <a:lnSpc>
                <a:spcPct val="125000"/>
              </a:lnSpc>
            </a:pPr>
            <a:r>
              <a:rPr lang="en-US"/>
              <a:t>  8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2 • </a:t>
            </a:r>
            <a:r>
              <a:rPr lang="en-US" i="1">
                <a:solidFill>
                  <a:schemeClr val="folHlink"/>
                </a:solidFill>
              </a:rPr>
              <a:t>x</a:t>
            </a:r>
            <a:r>
              <a:rPr lang="en-US"/>
              <a:t> • </a:t>
            </a:r>
            <a:r>
              <a:rPr lang="en-US" i="1"/>
              <a:t>x</a:t>
            </a:r>
            <a:endParaRPr lang="en-US"/>
          </a:p>
          <a:p>
            <a:pPr>
              <a:lnSpc>
                <a:spcPct val="125000"/>
              </a:lnSpc>
            </a:pPr>
            <a:r>
              <a:rPr lang="en-US"/>
              <a:t> </a:t>
            </a:r>
            <a:r>
              <a:rPr lang="en-US" sz="500"/>
              <a:t> </a:t>
            </a:r>
            <a:r>
              <a:rPr lang="en-US"/>
              <a:t>12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</a:t>
            </a:r>
            <a:r>
              <a:rPr lang="en-US">
                <a:solidFill>
                  <a:schemeClr val="folHlink"/>
                </a:solidFill>
              </a:rPr>
              <a:t>2</a:t>
            </a:r>
            <a:r>
              <a:rPr lang="en-US"/>
              <a:t> • 3 • </a:t>
            </a:r>
            <a:r>
              <a:rPr lang="en-US" i="1">
                <a:solidFill>
                  <a:schemeClr val="folHlink"/>
                </a:solidFill>
              </a:rPr>
              <a:t>x</a:t>
            </a: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400550" y="1773691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Step 2:</a:t>
            </a:r>
            <a:r>
              <a:rPr lang="en-US" dirty="0"/>
              <a:t>   Factor out the common factor.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781550" y="2380116"/>
            <a:ext cx="2776538" cy="1116013"/>
            <a:chOff x="3128" y="1792"/>
            <a:chExt cx="1749" cy="703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3128" y="1792"/>
              <a:ext cx="10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4x</a:t>
              </a:r>
              <a:r>
                <a:rPr lang="en-US" baseline="30000"/>
                <a:t>3</a:t>
              </a:r>
              <a:r>
                <a:rPr lang="en-US"/>
                <a:t> – 8x</a:t>
              </a:r>
              <a:r>
                <a:rPr lang="en-US" baseline="30000"/>
                <a:t>2</a:t>
              </a:r>
              <a:r>
                <a:rPr lang="en-US"/>
                <a:t> + 12x</a:t>
              </a: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3128" y="2031"/>
              <a:ext cx="17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= </a:t>
              </a:r>
              <a:r>
                <a:rPr lang="en-US" dirty="0">
                  <a:solidFill>
                    <a:schemeClr val="folHlink"/>
                  </a:solidFill>
                </a:rPr>
                <a:t>4</a:t>
              </a:r>
              <a:r>
                <a:rPr lang="en-US" i="1" dirty="0">
                  <a:solidFill>
                    <a:schemeClr val="folHlink"/>
                  </a:solidFill>
                </a:rPr>
                <a:t>x</a:t>
              </a:r>
              <a:r>
                <a:rPr lang="en-US" dirty="0"/>
                <a:t>(</a:t>
              </a:r>
              <a:r>
                <a:rPr lang="en-US" i="1" dirty="0">
                  <a:solidFill>
                    <a:schemeClr val="accent2"/>
                  </a:solidFill>
                </a:rPr>
                <a:t>x</a:t>
              </a:r>
              <a:r>
                <a:rPr lang="en-US" baseline="30000" dirty="0">
                  <a:solidFill>
                    <a:schemeClr val="accent2"/>
                  </a:solidFill>
                </a:rPr>
                <a:t>2</a:t>
              </a:r>
              <a:r>
                <a:rPr lang="en-US" dirty="0"/>
                <a:t>) + </a:t>
              </a:r>
              <a:r>
                <a:rPr lang="en-US" dirty="0">
                  <a:solidFill>
                    <a:schemeClr val="folHlink"/>
                  </a:solidFill>
                </a:rPr>
                <a:t>4</a:t>
              </a:r>
              <a:r>
                <a:rPr lang="en-US" i="1" dirty="0">
                  <a:solidFill>
                    <a:schemeClr val="folHlink"/>
                  </a:solidFill>
                </a:rPr>
                <a:t>x</a:t>
              </a:r>
              <a:r>
                <a:rPr lang="en-US" dirty="0"/>
                <a:t>(</a:t>
              </a:r>
              <a:r>
                <a:rPr lang="en-US" dirty="0">
                  <a:solidFill>
                    <a:schemeClr val="accent2"/>
                  </a:solidFill>
                </a:rPr>
                <a:t>–2</a:t>
              </a:r>
              <a:r>
                <a:rPr lang="en-US" i="1" dirty="0">
                  <a:solidFill>
                    <a:schemeClr val="accent2"/>
                  </a:solidFill>
                </a:rPr>
                <a:t>x</a:t>
              </a:r>
              <a:r>
                <a:rPr lang="en-US" dirty="0"/>
                <a:t>) + </a:t>
              </a:r>
              <a:r>
                <a:rPr lang="en-US" dirty="0">
                  <a:solidFill>
                    <a:schemeClr val="folHlink"/>
                  </a:solidFill>
                </a:rPr>
                <a:t>4</a:t>
              </a:r>
              <a:r>
                <a:rPr lang="en-US" i="1" dirty="0">
                  <a:solidFill>
                    <a:schemeClr val="folHlink"/>
                  </a:solidFill>
                </a:rPr>
                <a:t>x</a:t>
              </a:r>
              <a:r>
                <a:rPr lang="en-US" dirty="0"/>
                <a:t>(</a:t>
              </a:r>
              <a:r>
                <a:rPr lang="en-US" dirty="0">
                  <a:solidFill>
                    <a:schemeClr val="accent2"/>
                  </a:solidFill>
                </a:rPr>
                <a:t>3</a:t>
              </a:r>
              <a:r>
                <a:rPr lang="en-US" dirty="0"/>
                <a:t>)</a:t>
              </a: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3128" y="2264"/>
              <a:ext cx="11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</a:t>
              </a:r>
              <a:r>
                <a:rPr lang="en-US">
                  <a:solidFill>
                    <a:schemeClr val="folHlink"/>
                  </a:solidFill>
                </a:rPr>
                <a:t>4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/>
                <a:t>(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 baseline="30000">
                  <a:solidFill>
                    <a:schemeClr val="accent2"/>
                  </a:solidFill>
                </a:rPr>
                <a:t>2</a:t>
              </a:r>
              <a:r>
                <a:rPr lang="en-US">
                  <a:solidFill>
                    <a:schemeClr val="accent2"/>
                  </a:solidFill>
                </a:rPr>
                <a:t> – 2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>
                  <a:solidFill>
                    <a:schemeClr val="accent2"/>
                  </a:solidFill>
                </a:rPr>
                <a:t> + 3</a:t>
              </a:r>
              <a:r>
                <a:rPr lang="en-US"/>
                <a:t>)</a:t>
              </a:r>
            </a:p>
          </p:txBody>
        </p:sp>
      </p:grp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228600" y="3517900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common factor is 2 • 2 • </a:t>
            </a:r>
            <a:r>
              <a:rPr lang="en-US" i="1" dirty="0"/>
              <a:t>x</a:t>
            </a:r>
            <a:r>
              <a:rPr lang="en-US" dirty="0"/>
              <a:t>, or 4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1676" y="152400"/>
            <a:ext cx="3124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3 Factoring Out a Monomial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660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982"/>
            <a:ext cx="94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838200"/>
                <a:ext cx="8145243" cy="4040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Simplify each product.</a:t>
                </a:r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(5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+6)</m:t>
                    </m:r>
                  </m:oMath>
                </a14:m>
                <a:r>
                  <a:rPr lang="en-US" dirty="0" smtClean="0"/>
                  <a:t>	b. -7h(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	c. 2x(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+6)</m:t>
                    </m:r>
                  </m:oMath>
                </a14:m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2. Find the common factor of terms of each polynomial.</a:t>
                </a:r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lphaLcPeriod"/>
                </a:pPr>
                <a:endParaRPr lang="en-US" dirty="0"/>
              </a:p>
              <a:p>
                <a:endParaRPr lang="en-US" dirty="0" smtClean="0"/>
              </a:p>
              <a:p>
                <a:pPr marL="342900" indent="-342900">
                  <a:buAutoNum type="alphaLcPeriod"/>
                </a:pP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3. Use a common factor to factor each polynomial.</a:t>
                </a:r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	</m:t>
                    </m:r>
                  </m:oMath>
                </a14:m>
                <a:r>
                  <a:rPr lang="en-US" dirty="0" smtClean="0"/>
                  <a:t>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		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−24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200"/>
                <a:ext cx="8145243" cy="4040209"/>
              </a:xfrm>
              <a:prstGeom prst="rect">
                <a:avLst/>
              </a:prstGeom>
              <a:blipFill rotWithShape="1">
                <a:blip r:embed="rId2"/>
                <a:stretch>
                  <a:fillRect l="-599" t="-755" r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590097"/>
                <a:ext cx="2039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+24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90097"/>
                <a:ext cx="203966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95600" y="1590097"/>
                <a:ext cx="22146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−21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+56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590097"/>
                <a:ext cx="22146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02866" y="1590097"/>
                <a:ext cx="2694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+8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−16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866" y="1590097"/>
                <a:ext cx="269477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9209" y="3255220"/>
                <a:ext cx="611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09" y="3255220"/>
                <a:ext cx="61164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712029" y="32552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867523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4x(2x – 3)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80204" y="4878409"/>
                <a:ext cx="12418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5d(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+2)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04" y="4878409"/>
                <a:ext cx="1241878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922" t="-8197" r="-14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916637" y="4867523"/>
                <a:ext cx="2067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637" y="4867523"/>
                <a:ext cx="20672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54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319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8-2 Multiplying and Factoring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8-2 Multiplying and Factoring</dc:title>
  <dc:creator>Hubarth, Joseph</dc:creator>
  <cp:lastModifiedBy>Hubarth, Joseph</cp:lastModifiedBy>
  <cp:revision>5</cp:revision>
  <dcterms:created xsi:type="dcterms:W3CDTF">2012-01-09T17:21:07Z</dcterms:created>
  <dcterms:modified xsi:type="dcterms:W3CDTF">2012-01-09T18:15:51Z</dcterms:modified>
</cp:coreProperties>
</file>