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9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9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9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9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2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3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9861-B5AB-4B96-9181-76005003611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F790-8646-4B0D-B98D-C52FAF60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6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8-3 Multiplying Binomials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81877" y="6211669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Hubarth</a:t>
            </a:r>
            <a:endParaRPr lang="en-US" dirty="0" smtClean="0"/>
          </a:p>
          <a:p>
            <a:r>
              <a:rPr lang="en-US" dirty="0" smtClean="0"/>
              <a:t>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358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1 Using the Distributive Property</a:t>
            </a:r>
            <a:endParaRPr lang="en-US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8600" y="540061"/>
            <a:ext cx="72802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Simplify </a:t>
            </a:r>
            <a:r>
              <a:rPr lang="en-US" sz="1800" dirty="0">
                <a:latin typeface="Arial" charset="0"/>
              </a:rPr>
              <a:t>(2</a:t>
            </a:r>
            <a:r>
              <a:rPr lang="en-US" sz="1800" i="1" dirty="0">
                <a:latin typeface="Arial" charset="0"/>
              </a:rPr>
              <a:t>y</a:t>
            </a:r>
            <a:r>
              <a:rPr lang="en-US" sz="1800" dirty="0">
                <a:latin typeface="Arial" charset="0"/>
              </a:rPr>
              <a:t> – 3)(</a:t>
            </a:r>
            <a:r>
              <a:rPr lang="en-US" sz="1800" i="1" dirty="0">
                <a:latin typeface="Arial" charset="0"/>
              </a:rPr>
              <a:t>y</a:t>
            </a:r>
            <a:r>
              <a:rPr lang="en-US" sz="1800" dirty="0">
                <a:latin typeface="Arial" charset="0"/>
              </a:rPr>
              <a:t> + 2).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28600" y="1524000"/>
            <a:ext cx="647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>
                <a:solidFill>
                  <a:srgbClr val="FF0066"/>
                </a:solidFill>
              </a:rPr>
              <a:t>2</a:t>
            </a:r>
            <a:r>
              <a:rPr lang="en-US" i="1" dirty="0">
                <a:solidFill>
                  <a:srgbClr val="FF0066"/>
                </a:solidFill>
              </a:rPr>
              <a:t>y</a:t>
            </a:r>
            <a:r>
              <a:rPr lang="en-US" dirty="0">
                <a:solidFill>
                  <a:srgbClr val="FF0066"/>
                </a:solidFill>
              </a:rPr>
              <a:t> – 3</a:t>
            </a:r>
            <a:r>
              <a:rPr lang="en-US" dirty="0"/>
              <a:t>)(</a:t>
            </a:r>
            <a:r>
              <a:rPr lang="en-US" i="1" dirty="0"/>
              <a:t>y</a:t>
            </a:r>
            <a:r>
              <a:rPr lang="en-US" dirty="0"/>
              <a:t> + 2) = (</a:t>
            </a:r>
            <a:r>
              <a:rPr lang="en-US" dirty="0">
                <a:solidFill>
                  <a:srgbClr val="FF0066"/>
                </a:solidFill>
              </a:rPr>
              <a:t>2</a:t>
            </a:r>
            <a:r>
              <a:rPr lang="en-US" i="1" dirty="0">
                <a:solidFill>
                  <a:srgbClr val="FF0066"/>
                </a:solidFill>
              </a:rPr>
              <a:t>y</a:t>
            </a:r>
            <a:r>
              <a:rPr lang="en-US" dirty="0">
                <a:solidFill>
                  <a:srgbClr val="FF0066"/>
                </a:solidFill>
              </a:rPr>
              <a:t> – 3</a:t>
            </a:r>
            <a:r>
              <a:rPr lang="en-US" dirty="0"/>
              <a:t>)(</a:t>
            </a:r>
            <a:r>
              <a:rPr lang="en-US" i="1" dirty="0"/>
              <a:t>y</a:t>
            </a:r>
            <a:r>
              <a:rPr lang="en-US" dirty="0"/>
              <a:t>) + (</a:t>
            </a:r>
            <a:r>
              <a:rPr lang="en-US" dirty="0">
                <a:solidFill>
                  <a:srgbClr val="FF0066"/>
                </a:solidFill>
              </a:rPr>
              <a:t>2</a:t>
            </a:r>
            <a:r>
              <a:rPr lang="en-US" i="1" dirty="0">
                <a:solidFill>
                  <a:srgbClr val="FF0066"/>
                </a:solidFill>
              </a:rPr>
              <a:t>y</a:t>
            </a:r>
            <a:r>
              <a:rPr lang="en-US" dirty="0">
                <a:solidFill>
                  <a:srgbClr val="FF0066"/>
                </a:solidFill>
              </a:rPr>
              <a:t> – 3</a:t>
            </a:r>
            <a:r>
              <a:rPr lang="en-US" dirty="0"/>
              <a:t>)(2)	</a:t>
            </a:r>
            <a:r>
              <a:rPr lang="en-US" dirty="0">
                <a:solidFill>
                  <a:schemeClr val="accent2"/>
                </a:solidFill>
              </a:rPr>
              <a:t>Distribute 2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– 3.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2133600"/>
            <a:ext cx="5595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086100" algn="l"/>
              </a:tabLst>
            </a:pPr>
            <a:r>
              <a:rPr lang="en-US" dirty="0"/>
              <a:t>= 2</a:t>
            </a:r>
            <a:r>
              <a:rPr lang="en-US" i="1" dirty="0">
                <a:solidFill>
                  <a:srgbClr val="FF0066"/>
                </a:solidFill>
              </a:rPr>
              <a:t>y</a:t>
            </a:r>
            <a:r>
              <a:rPr lang="en-US" baseline="30000" dirty="0">
                <a:solidFill>
                  <a:srgbClr val="FF0066"/>
                </a:solidFill>
              </a:rPr>
              <a:t>2</a:t>
            </a:r>
            <a:r>
              <a:rPr lang="en-US" dirty="0"/>
              <a:t> – 3</a:t>
            </a:r>
            <a:r>
              <a:rPr lang="en-US" i="1" dirty="0">
                <a:solidFill>
                  <a:srgbClr val="FF0066"/>
                </a:solidFill>
              </a:rPr>
              <a:t>y</a:t>
            </a:r>
            <a:r>
              <a:rPr lang="en-US" dirty="0"/>
              <a:t> + 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i="1" dirty="0"/>
              <a:t>y</a:t>
            </a:r>
            <a:r>
              <a:rPr lang="en-US" dirty="0"/>
              <a:t> – </a:t>
            </a:r>
            <a:r>
              <a:rPr lang="en-US" dirty="0">
                <a:solidFill>
                  <a:schemeClr val="accent2"/>
                </a:solidFill>
              </a:rPr>
              <a:t>6</a:t>
            </a: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Now distribute 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and 2.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28600" y="2743200"/>
            <a:ext cx="413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086100" algn="l"/>
              </a:tabLst>
            </a:pPr>
            <a:r>
              <a:rPr lang="en-US" dirty="0"/>
              <a:t>= 2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– 6	</a:t>
            </a:r>
            <a:r>
              <a:rPr lang="en-US" dirty="0">
                <a:solidFill>
                  <a:schemeClr val="accent2"/>
                </a:solidFill>
              </a:rPr>
              <a:t>Simplify.</a:t>
            </a:r>
          </a:p>
        </p:txBody>
      </p:sp>
    </p:spTree>
    <p:extLst>
      <p:ext uri="{BB962C8B-B14F-4D97-AF65-F5344CB8AC3E}">
        <p14:creationId xmlns:p14="http://schemas.microsoft.com/office/powerpoint/2010/main" val="316911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50334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way to multiply binomials is by FOIL.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F- multiply the </a:t>
            </a:r>
            <a:r>
              <a:rPr lang="en-US" u="sng" dirty="0" smtClean="0">
                <a:solidFill>
                  <a:srgbClr val="FF0000"/>
                </a:solidFill>
              </a:rPr>
              <a:t>FIRST</a:t>
            </a:r>
            <a:r>
              <a:rPr lang="en-US" dirty="0" smtClean="0">
                <a:solidFill>
                  <a:srgbClr val="FF0000"/>
                </a:solidFill>
              </a:rPr>
              <a:t> terms in each binomial.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O- multiply the OUTER most terms of each binomial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I- multiply the inner most terms of each binomial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L- multiply the last terms in each binomial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25280" y="2684462"/>
            <a:ext cx="72802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Simplify </a:t>
            </a:r>
            <a:r>
              <a:rPr lang="en-US" sz="1800" dirty="0">
                <a:latin typeface="Arial" charset="0"/>
              </a:rPr>
              <a:t>(4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dirty="0">
                <a:latin typeface="Arial" charset="0"/>
              </a:rPr>
              <a:t> + 2)(3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dirty="0">
                <a:latin typeface="Arial" charset="0"/>
              </a:rPr>
              <a:t> – 6).</a:t>
            </a:r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471488" y="6000750"/>
            <a:ext cx="3344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product is 12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18</a:t>
            </a:r>
            <a:r>
              <a:rPr lang="en-US" i="1"/>
              <a:t>x</a:t>
            </a:r>
            <a:r>
              <a:rPr lang="en-US"/>
              <a:t> – 12.</a:t>
            </a:r>
          </a:p>
        </p:txBody>
      </p: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1189038" y="3557587"/>
            <a:ext cx="6410325" cy="998538"/>
            <a:chOff x="1027" y="1508"/>
            <a:chExt cx="4038" cy="629"/>
          </a:xfrm>
        </p:grpSpPr>
        <p:pic>
          <p:nvPicPr>
            <p:cNvPr id="6" name="Picture 3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" y="1951"/>
              <a:ext cx="469" cy="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4631" y="1508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Last</a:t>
              </a: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4551" y="1727"/>
              <a:ext cx="5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(</a:t>
              </a:r>
              <a:r>
                <a:rPr lang="en-US" dirty="0">
                  <a:solidFill>
                    <a:srgbClr val="7030A0"/>
                  </a:solidFill>
                </a:rPr>
                <a:t>2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7030A0"/>
                  </a:solidFill>
                </a:rPr>
                <a:t>–6</a:t>
              </a:r>
              <a:r>
                <a:rPr lang="en-US" dirty="0"/>
                <a:t>)</a:t>
              </a:r>
            </a:p>
          </p:txBody>
        </p: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4340" y="1727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723900" y="3557589"/>
            <a:ext cx="4410075" cy="717551"/>
            <a:chOff x="734" y="1508"/>
            <a:chExt cx="2778" cy="452"/>
          </a:xfrm>
        </p:grpSpPr>
        <p:pic>
          <p:nvPicPr>
            <p:cNvPr id="11" name="Picture 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" y="1540"/>
              <a:ext cx="771" cy="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3007" y="1508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Outer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2935" y="1727"/>
              <a:ext cx="57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(</a:t>
              </a:r>
              <a:r>
                <a:rPr lang="en-US" dirty="0">
                  <a:solidFill>
                    <a:srgbClr val="0070C0"/>
                  </a:solidFill>
                </a:rPr>
                <a:t>4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0070C0"/>
                  </a:solidFill>
                </a:rPr>
                <a:t>–6</a:t>
              </a:r>
              <a:r>
                <a:rPr lang="en-US" dirty="0"/>
                <a:t>)</a:t>
              </a:r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2734" y="1728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1190625" y="3557587"/>
            <a:ext cx="5175250" cy="793750"/>
            <a:chOff x="1028" y="1508"/>
            <a:chExt cx="3260" cy="500"/>
          </a:xfrm>
        </p:grpSpPr>
        <p:pic>
          <p:nvPicPr>
            <p:cNvPr id="16" name="Picture 3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" y="1880"/>
              <a:ext cx="224" cy="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3832" y="1508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Inner</a:t>
              </a:r>
            </a:p>
          </p:txBody>
        </p: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3784" y="1727"/>
              <a:ext cx="50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(</a:t>
              </a:r>
              <a:r>
                <a:rPr lang="en-US" dirty="0">
                  <a:solidFill>
                    <a:srgbClr val="00B050"/>
                  </a:solidFill>
                </a:rPr>
                <a:t>2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00B050"/>
                  </a:solidFill>
                </a:rPr>
                <a:t>3</a:t>
              </a:r>
              <a:r>
                <a:rPr lang="en-US" i="1" dirty="0">
                  <a:solidFill>
                    <a:srgbClr val="00B050"/>
                  </a:solidFill>
                </a:rPr>
                <a:t>x</a:t>
              </a:r>
              <a:r>
                <a:rPr lang="en-US" dirty="0"/>
                <a:t>)</a:t>
              </a:r>
            </a:p>
          </p:txBody>
        </p:sp>
        <p:sp>
          <p:nvSpPr>
            <p:cNvPr id="19" name="Text Box 35"/>
            <p:cNvSpPr txBox="1">
              <a:spLocks noChangeArrowheads="1"/>
            </p:cNvSpPr>
            <p:nvPr/>
          </p:nvSpPr>
          <p:spPr bwMode="auto">
            <a:xfrm>
              <a:off x="3570" y="1728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2701925" y="4532312"/>
            <a:ext cx="4735513" cy="368300"/>
            <a:chOff x="1980" y="2122"/>
            <a:chExt cx="2983" cy="232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071" y="2122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24</a:t>
              </a:r>
              <a:r>
                <a:rPr lang="en-US" i="1"/>
                <a:t>x</a:t>
              </a:r>
              <a:endParaRPr lang="en-US"/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3920" y="2122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  <a:r>
                <a:rPr lang="en-US" i="1"/>
                <a:t>x</a:t>
              </a:r>
              <a:endParaRPr lang="en-US"/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687" y="212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12</a:t>
              </a:r>
            </a:p>
          </p:txBody>
        </p:sp>
        <p:sp>
          <p:nvSpPr>
            <p:cNvPr id="24" name="Text Box 34"/>
            <p:cNvSpPr txBox="1">
              <a:spLocks noChangeArrowheads="1"/>
            </p:cNvSpPr>
            <p:nvPr/>
          </p:nvSpPr>
          <p:spPr bwMode="auto">
            <a:xfrm>
              <a:off x="2735" y="212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3570" y="2123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4342" y="212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1980" y="2122"/>
              <a:ext cx="6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  12</a:t>
              </a:r>
              <a:r>
                <a:rPr lang="en-US" i="1"/>
                <a:t>x</a:t>
              </a:r>
              <a:r>
                <a:rPr lang="en-US" baseline="30000"/>
                <a:t>2</a:t>
              </a:r>
              <a:endParaRPr lang="en-US"/>
            </a:p>
          </p:txBody>
        </p:sp>
      </p:grpSp>
      <p:grpSp>
        <p:nvGrpSpPr>
          <p:cNvPr id="28" name="Group 53"/>
          <p:cNvGrpSpPr>
            <a:grpSpLocks/>
          </p:cNvGrpSpPr>
          <p:nvPr/>
        </p:nvGrpSpPr>
        <p:grpSpPr bwMode="auto">
          <a:xfrm>
            <a:off x="2701925" y="5210175"/>
            <a:ext cx="4735513" cy="368300"/>
            <a:chOff x="1980" y="2549"/>
            <a:chExt cx="2983" cy="232"/>
          </a:xfrm>
        </p:grpSpPr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1980" y="2549"/>
              <a:ext cx="6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  12</a:t>
              </a:r>
              <a:r>
                <a:rPr lang="en-US" i="1"/>
                <a:t>x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3496" y="2549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18</a:t>
              </a:r>
              <a:r>
                <a:rPr lang="en-US" i="1"/>
                <a:t>x</a:t>
              </a:r>
              <a:endParaRPr lang="en-US"/>
            </a:p>
          </p:txBody>
        </p:sp>
        <p:sp>
          <p:nvSpPr>
            <p:cNvPr id="31" name="Text Box 39"/>
            <p:cNvSpPr txBox="1">
              <a:spLocks noChangeArrowheads="1"/>
            </p:cNvSpPr>
            <p:nvPr/>
          </p:nvSpPr>
          <p:spPr bwMode="auto">
            <a:xfrm>
              <a:off x="2735" y="255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32" name="Rectangle 40"/>
            <p:cNvSpPr>
              <a:spLocks noChangeArrowheads="1"/>
            </p:cNvSpPr>
            <p:nvPr/>
          </p:nvSpPr>
          <p:spPr bwMode="auto">
            <a:xfrm>
              <a:off x="4687" y="254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12</a:t>
              </a:r>
            </a:p>
          </p:txBody>
        </p: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4342" y="255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</p:grpSp>
      <p:grpSp>
        <p:nvGrpSpPr>
          <p:cNvPr id="34" name="Group 61"/>
          <p:cNvGrpSpPr>
            <a:grpSpLocks/>
          </p:cNvGrpSpPr>
          <p:nvPr/>
        </p:nvGrpSpPr>
        <p:grpSpPr bwMode="auto">
          <a:xfrm>
            <a:off x="471488" y="3557587"/>
            <a:ext cx="3314700" cy="717550"/>
            <a:chOff x="575" y="1508"/>
            <a:chExt cx="2088" cy="452"/>
          </a:xfrm>
        </p:grpSpPr>
        <p:pic>
          <p:nvPicPr>
            <p:cNvPr id="35" name="Picture 2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" y="1660"/>
              <a:ext cx="516" cy="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2146" y="1508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First</a:t>
              </a:r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1990" y="1727"/>
              <a:ext cx="6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= (</a:t>
              </a:r>
              <a:r>
                <a:rPr lang="en-US" dirty="0">
                  <a:solidFill>
                    <a:srgbClr val="FF0000"/>
                  </a:solidFill>
                </a:rPr>
                <a:t>4</a:t>
              </a:r>
              <a:r>
                <a:rPr lang="en-US" i="1" dirty="0">
                  <a:solidFill>
                    <a:srgbClr val="FF0000"/>
                  </a:solidFill>
                </a:rPr>
                <a:t>x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FF0000"/>
                  </a:solidFill>
                </a:rPr>
                <a:t>3</a:t>
              </a:r>
              <a:r>
                <a:rPr lang="en-US" i="1" dirty="0">
                  <a:solidFill>
                    <a:srgbClr val="FF0000"/>
                  </a:solidFill>
                </a:rPr>
                <a:t>x</a:t>
              </a:r>
              <a:r>
                <a:rPr lang="en-US" dirty="0"/>
                <a:t>)</a:t>
              </a:r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575" y="1708"/>
              <a:ext cx="10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(4</a:t>
              </a:r>
              <a:r>
                <a:rPr lang="en-US" i="1"/>
                <a:t>x</a:t>
              </a:r>
              <a:r>
                <a:rPr lang="en-US"/>
                <a:t> + 2)(3</a:t>
              </a:r>
              <a:r>
                <a:rPr lang="en-US" i="1"/>
                <a:t>x</a:t>
              </a:r>
              <a:r>
                <a:rPr lang="en-US"/>
                <a:t> – 6)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25281" y="2281382"/>
            <a:ext cx="277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2 Multiplying Using FOIL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888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161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3 More FOIL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21268"/>
            <a:ext cx="2240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Simplify (x + 2)(3x – 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91734"/>
            <a:ext cx="641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</a:p>
          <a:p>
            <a:r>
              <a:rPr lang="en-US" dirty="0" smtClean="0"/>
              <a:t>3x(x)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8250" y="1491734"/>
            <a:ext cx="612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 O</a:t>
            </a:r>
          </a:p>
          <a:p>
            <a:r>
              <a:rPr lang="en-US" dirty="0" smtClean="0"/>
              <a:t>x(-2)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98994" y="1764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20979" y="176392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1500799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   I</a:t>
            </a:r>
          </a:p>
          <a:p>
            <a:r>
              <a:rPr lang="en-US" dirty="0" smtClean="0"/>
              <a:t>2(3x)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76392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22699" y="1509864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L</a:t>
            </a:r>
          </a:p>
          <a:p>
            <a:r>
              <a:rPr lang="en-US" dirty="0" smtClean="0"/>
              <a:t>2(-2)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2667000"/>
                <a:ext cx="20819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67000"/>
                <a:ext cx="208191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" y="3417577"/>
                <a:ext cx="1547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17577"/>
                <a:ext cx="154754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73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7879"/>
            <a:ext cx="4290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4 Multiplying a Trinomial and a Binomial</a:t>
            </a:r>
            <a:endParaRPr lang="en-US" b="1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72802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Simplify </a:t>
            </a:r>
            <a:r>
              <a:rPr lang="en-US" sz="1800" dirty="0">
                <a:latin typeface="Arial" charset="0"/>
              </a:rPr>
              <a:t>the product (3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baseline="30000" dirty="0">
                <a:latin typeface="Arial" charset="0"/>
              </a:rPr>
              <a:t>2</a:t>
            </a:r>
            <a:r>
              <a:rPr lang="en-US" sz="1800" dirty="0">
                <a:latin typeface="Arial" charset="0"/>
              </a:rPr>
              <a:t> – 2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dirty="0">
                <a:latin typeface="Arial" charset="0"/>
              </a:rPr>
              <a:t> + 3)(2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dirty="0">
                <a:latin typeface="Arial" charset="0"/>
              </a:rPr>
              <a:t> + 7).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346076" y="3229913"/>
            <a:ext cx="3636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6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– 4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+ 6x + 21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14</a:t>
            </a:r>
            <a:r>
              <a:rPr lang="en-US" i="1"/>
              <a:t>x</a:t>
            </a:r>
            <a:r>
              <a:rPr lang="en-US"/>
              <a:t> + 21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346076" y="3699813"/>
            <a:ext cx="2428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6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+ 17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8</a:t>
            </a:r>
            <a:r>
              <a:rPr lang="en-US" i="1"/>
              <a:t>x</a:t>
            </a:r>
            <a:r>
              <a:rPr lang="en-US"/>
              <a:t> + 21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46076" y="4276076"/>
            <a:ext cx="3806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product is 6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+ 17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8</a:t>
            </a:r>
            <a:r>
              <a:rPr lang="en-US" i="1"/>
              <a:t>x</a:t>
            </a:r>
            <a:r>
              <a:rPr lang="en-US"/>
              <a:t> + 21.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344488" y="1674163"/>
            <a:ext cx="5410200" cy="1468438"/>
            <a:chOff x="574" y="1552"/>
            <a:chExt cx="3408" cy="925"/>
          </a:xfrm>
        </p:grpSpPr>
        <p:pic>
          <p:nvPicPr>
            <p:cNvPr id="9" name="Picture 2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" y="1552"/>
              <a:ext cx="1280" cy="237"/>
            </a:xfrm>
            <a:prstGeom prst="rect">
              <a:avLst/>
            </a:prstGeom>
            <a:solidFill>
              <a:srgbClr val="FFFFFF"/>
            </a:solidFill>
            <a:extLst/>
          </p:spPr>
        </p:pic>
        <p:pic>
          <p:nvPicPr>
            <p:cNvPr id="10" name="Picture 2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" y="1900"/>
              <a:ext cx="899" cy="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575" y="2244"/>
              <a:ext cx="340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= (</a:t>
              </a:r>
              <a:r>
                <a:rPr lang="en-US" dirty="0">
                  <a:solidFill>
                    <a:srgbClr val="FF0000"/>
                  </a:solidFill>
                </a:rPr>
                <a:t>2</a:t>
              </a:r>
              <a:r>
                <a:rPr lang="en-US" i="1" dirty="0">
                  <a:solidFill>
                    <a:srgbClr val="FF0000"/>
                  </a:solidFill>
                </a:rPr>
                <a:t>x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FF0000"/>
                  </a:solidFill>
                </a:rPr>
                <a:t>3</a:t>
              </a:r>
              <a:r>
                <a:rPr lang="en-US" i="1" dirty="0">
                  <a:solidFill>
                    <a:srgbClr val="FF0000"/>
                  </a:solidFill>
                </a:rPr>
                <a:t>x</a:t>
              </a:r>
              <a:r>
                <a:rPr lang="en-US" baseline="30000" dirty="0">
                  <a:solidFill>
                    <a:srgbClr val="FF0000"/>
                  </a:solidFill>
                </a:rPr>
                <a:t>2</a:t>
              </a:r>
              <a:r>
                <a:rPr lang="en-US" dirty="0"/>
                <a:t>) – (</a:t>
              </a:r>
              <a:r>
                <a:rPr lang="en-US" dirty="0">
                  <a:solidFill>
                    <a:srgbClr val="FF0000"/>
                  </a:solidFill>
                </a:rPr>
                <a:t>2</a:t>
              </a:r>
              <a:r>
                <a:rPr lang="en-US" i="1" dirty="0">
                  <a:solidFill>
                    <a:srgbClr val="FF0000"/>
                  </a:solidFill>
                </a:rPr>
                <a:t>x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FF0000"/>
                  </a:solidFill>
                </a:rPr>
                <a:t>2</a:t>
              </a:r>
              <a:r>
                <a:rPr lang="en-US" i="1" dirty="0">
                  <a:solidFill>
                    <a:srgbClr val="FF0000"/>
                  </a:solidFill>
                </a:rPr>
                <a:t>x</a:t>
              </a:r>
              <a:r>
                <a:rPr lang="en-US" dirty="0"/>
                <a:t>) + (</a:t>
              </a:r>
              <a:r>
                <a:rPr lang="en-US" dirty="0">
                  <a:solidFill>
                    <a:srgbClr val="FF0000"/>
                  </a:solidFill>
                </a:rPr>
                <a:t>2</a:t>
              </a:r>
              <a:r>
                <a:rPr lang="en-US" i="1" dirty="0">
                  <a:solidFill>
                    <a:srgbClr val="FF0000"/>
                  </a:solidFill>
                </a:rPr>
                <a:t>x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FF0000"/>
                  </a:solidFill>
                </a:rPr>
                <a:t>3</a:t>
              </a:r>
              <a:r>
                <a:rPr lang="en-US" dirty="0"/>
                <a:t>) + (</a:t>
              </a:r>
              <a:r>
                <a:rPr lang="en-US" dirty="0">
                  <a:solidFill>
                    <a:srgbClr val="0070C0"/>
                  </a:solidFill>
                </a:rPr>
                <a:t>7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0070C0"/>
                  </a:solidFill>
                </a:rPr>
                <a:t>3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baseline="30000" dirty="0">
                  <a:solidFill>
                    <a:srgbClr val="0070C0"/>
                  </a:solidFill>
                </a:rPr>
                <a:t>2</a:t>
              </a:r>
              <a:r>
                <a:rPr lang="en-US" dirty="0"/>
                <a:t>) – (</a:t>
              </a:r>
              <a:r>
                <a:rPr lang="en-US" dirty="0">
                  <a:solidFill>
                    <a:srgbClr val="0070C0"/>
                  </a:solidFill>
                </a:rPr>
                <a:t>7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0070C0"/>
                  </a:solidFill>
                </a:rPr>
                <a:t>2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dirty="0"/>
                <a:t>) + (</a:t>
              </a:r>
              <a:r>
                <a:rPr lang="en-US" dirty="0">
                  <a:solidFill>
                    <a:srgbClr val="0070C0"/>
                  </a:solidFill>
                </a:rPr>
                <a:t>7</a:t>
              </a:r>
              <a:r>
                <a:rPr lang="en-US" dirty="0"/>
                <a:t>)(</a:t>
              </a:r>
              <a:r>
                <a:rPr lang="en-US" dirty="0">
                  <a:solidFill>
                    <a:srgbClr val="0070C0"/>
                  </a:solidFill>
                </a:rPr>
                <a:t>3</a:t>
              </a:r>
              <a:r>
                <a:rPr lang="en-US" dirty="0"/>
                <a:t>)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74" y="1716"/>
              <a:ext cx="14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(2</a:t>
              </a:r>
              <a:r>
                <a:rPr lang="en-US" i="1"/>
                <a:t>x</a:t>
              </a:r>
              <a:r>
                <a:rPr lang="en-US"/>
                <a:t> + 7)(3</a:t>
              </a:r>
              <a:r>
                <a:rPr lang="en-US" i="1"/>
                <a:t>x</a:t>
              </a:r>
              <a:r>
                <a:rPr lang="en-US" baseline="30000"/>
                <a:t>2</a:t>
              </a:r>
              <a:r>
                <a:rPr lang="en-US"/>
                <a:t> – 2</a:t>
              </a:r>
              <a:r>
                <a:rPr lang="en-US" i="1"/>
                <a:t>x</a:t>
              </a:r>
              <a:r>
                <a:rPr lang="en-US"/>
                <a:t> + 3)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897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4068"/>
            <a:ext cx="94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914400"/>
                <a:ext cx="7090403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Simplify each product.</a:t>
                </a:r>
              </a:p>
              <a:p>
                <a:pPr marL="342900" indent="-342900">
                  <a:buAutoNum type="alphaLcPeriod"/>
                </a:pPr>
                <a:r>
                  <a:rPr lang="en-US" dirty="0" smtClean="0"/>
                  <a:t>(3x + 4)(x + 3)		b. (2x – 5)(x – 2)		c. (x – 3)(x + 6)</a:t>
                </a:r>
              </a:p>
              <a:p>
                <a:pPr marL="342900" indent="-342900">
                  <a:buAutoNum type="alphaLcPeriod"/>
                </a:pP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2. Simplify (6n – 8)(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+7)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14400"/>
                <a:ext cx="7090403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688" t="-1502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3020" y="1588439"/>
                <a:ext cx="1804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20" y="1588439"/>
                <a:ext cx="180402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71800" y="1588439"/>
                <a:ext cx="1675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−9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588439"/>
                <a:ext cx="167578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91200" y="1588439"/>
                <a:ext cx="1547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−18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588439"/>
                <a:ext cx="154754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2961889"/>
                <a:ext cx="27163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+34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961889"/>
                <a:ext cx="271638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14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401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8-3 Multiplying Binomials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8-3 Multiplying Binomials</dc:title>
  <dc:creator>Hubarth, Joseph</dc:creator>
  <cp:lastModifiedBy>Hubarth, Joseph</cp:lastModifiedBy>
  <cp:revision>6</cp:revision>
  <dcterms:created xsi:type="dcterms:W3CDTF">2012-01-09T18:42:16Z</dcterms:created>
  <dcterms:modified xsi:type="dcterms:W3CDTF">2015-01-22T15:55:34Z</dcterms:modified>
</cp:coreProperties>
</file>