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D4F8-C06E-4324-A92B-7D0398EC3E39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A63B-FD70-49E1-A079-C720612AA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8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D4F8-C06E-4324-A92B-7D0398EC3E39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A63B-FD70-49E1-A079-C720612AA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0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D4F8-C06E-4324-A92B-7D0398EC3E39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A63B-FD70-49E1-A079-C720612AA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D4F8-C06E-4324-A92B-7D0398EC3E39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A63B-FD70-49E1-A079-C720612AA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9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D4F8-C06E-4324-A92B-7D0398EC3E39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A63B-FD70-49E1-A079-C720612AA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4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D4F8-C06E-4324-A92B-7D0398EC3E39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A63B-FD70-49E1-A079-C720612AA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5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D4F8-C06E-4324-A92B-7D0398EC3E39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A63B-FD70-49E1-A079-C720612AA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5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D4F8-C06E-4324-A92B-7D0398EC3E39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A63B-FD70-49E1-A079-C720612AA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6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D4F8-C06E-4324-A92B-7D0398EC3E39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A63B-FD70-49E1-A079-C720612AA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5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D4F8-C06E-4324-A92B-7D0398EC3E39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A63B-FD70-49E1-A079-C720612AA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D4F8-C06E-4324-A92B-7D0398EC3E39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A63B-FD70-49E1-A079-C720612AA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5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BD4F8-C06E-4324-A92B-7D0398EC3E39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7A63B-FD70-49E1-A079-C720612AA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8-4 Multiplying Special Cases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81877" y="6209360"/>
            <a:ext cx="96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Hubarth</a:t>
            </a:r>
            <a:endParaRPr lang="en-US" dirty="0" smtClean="0"/>
          </a:p>
          <a:p>
            <a:r>
              <a:rPr lang="en-US" dirty="0" smtClean="0"/>
              <a:t>Algebra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8600" y="152400"/>
                <a:ext cx="7451527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Squaring a Binomial</a:t>
                </a:r>
              </a:p>
              <a:p>
                <a:endParaRPr lang="en-US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= 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r>
                        <a:rPr lang="en-US" b="0" i="1" smtClean="0">
                          <a:latin typeface="Cambria Math"/>
                        </a:rPr>
                        <m:t>𝑎𝑏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=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−2</m:t>
                      </m:r>
                      <m:r>
                        <a:rPr lang="en-US" b="0" i="1" smtClean="0">
                          <a:latin typeface="Cambria Math"/>
                        </a:rPr>
                        <m:t>𝑎𝑏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The square of a binomial is the square of the first term plus twice the product</a:t>
                </a:r>
              </a:p>
              <a:p>
                <a:r>
                  <a:rPr lang="en-US" dirty="0" smtClean="0"/>
                  <a:t>of the two terms plus the square of the last.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52400"/>
                <a:ext cx="7451527" cy="2308324"/>
              </a:xfrm>
              <a:prstGeom prst="rect">
                <a:avLst/>
              </a:prstGeom>
              <a:blipFill rotWithShape="1">
                <a:blip r:embed="rId2"/>
                <a:stretch>
                  <a:fillRect l="-736" t="-1319" b="-3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406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52400" y="609600"/>
            <a:ext cx="7280275" cy="39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1800" dirty="0" smtClean="0">
                <a:latin typeface="Arial" charset="0"/>
              </a:rPr>
              <a:t>a</a:t>
            </a:r>
            <a:r>
              <a:rPr lang="en-US" sz="1800" dirty="0">
                <a:latin typeface="Arial" charset="0"/>
              </a:rPr>
              <a:t>. Find (</a:t>
            </a:r>
            <a:r>
              <a:rPr lang="en-US" sz="1800" i="1" dirty="0">
                <a:latin typeface="Arial" charset="0"/>
              </a:rPr>
              <a:t>y</a:t>
            </a:r>
            <a:r>
              <a:rPr lang="en-US" sz="1800" dirty="0">
                <a:latin typeface="Arial" charset="0"/>
              </a:rPr>
              <a:t> + 11)</a:t>
            </a:r>
            <a:r>
              <a:rPr lang="en-US" sz="1800" baseline="30000" dirty="0">
                <a:latin typeface="Arial" charset="0"/>
              </a:rPr>
              <a:t>2</a:t>
            </a:r>
            <a:r>
              <a:rPr lang="en-US" sz="1800" dirty="0">
                <a:latin typeface="Arial" charset="0"/>
              </a:rPr>
              <a:t>.</a:t>
            </a: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52400" y="1219200"/>
            <a:ext cx="38779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tabLst>
                <a:tab pos="3657600" algn="l"/>
              </a:tabLst>
            </a:pP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dirty="0"/>
              <a:t> + 11)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i="1" dirty="0"/>
              <a:t>y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dirty="0">
                <a:solidFill>
                  <a:schemeClr val="folHlink"/>
                </a:solidFill>
              </a:rPr>
              <a:t>2</a:t>
            </a:r>
            <a:r>
              <a:rPr lang="en-US" i="1" dirty="0"/>
              <a:t>y</a:t>
            </a:r>
            <a:r>
              <a:rPr lang="en-US" dirty="0"/>
              <a:t>(11) + 11</a:t>
            </a:r>
            <a:r>
              <a:rPr lang="en-US" baseline="30000" dirty="0"/>
              <a:t>2</a:t>
            </a:r>
            <a:r>
              <a:rPr lang="en-US" dirty="0"/>
              <a:t>	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991538" y="1752600"/>
            <a:ext cx="29546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tabLst>
                <a:tab pos="2743200" algn="l"/>
              </a:tabLst>
            </a:pPr>
            <a:r>
              <a:rPr lang="en-US" dirty="0"/>
              <a:t>= </a:t>
            </a:r>
            <a:r>
              <a:rPr lang="en-US" i="1" dirty="0"/>
              <a:t>y</a:t>
            </a:r>
            <a:r>
              <a:rPr lang="en-US" baseline="30000" dirty="0"/>
              <a:t>2</a:t>
            </a:r>
            <a:r>
              <a:rPr lang="en-US" dirty="0"/>
              <a:t> + 22</a:t>
            </a:r>
            <a:r>
              <a:rPr lang="en-US" i="1" dirty="0"/>
              <a:t>y</a:t>
            </a:r>
            <a:r>
              <a:rPr lang="en-US" dirty="0"/>
              <a:t> + 121	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157817" y="2590800"/>
            <a:ext cx="17700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b. Find (3</a:t>
            </a:r>
            <a:r>
              <a:rPr lang="en-US" i="1" dirty="0"/>
              <a:t>w</a:t>
            </a:r>
            <a:r>
              <a:rPr lang="en-US" dirty="0"/>
              <a:t> – 6)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57817" y="3048000"/>
            <a:ext cx="39356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tabLst>
                <a:tab pos="3657600" algn="l"/>
              </a:tabLst>
            </a:pPr>
            <a:r>
              <a:rPr lang="en-US" dirty="0"/>
              <a:t>(3</a:t>
            </a:r>
            <a:r>
              <a:rPr lang="en-US" i="1" dirty="0"/>
              <a:t>w</a:t>
            </a:r>
            <a:r>
              <a:rPr lang="en-US" dirty="0"/>
              <a:t> – 6)</a:t>
            </a:r>
            <a:r>
              <a:rPr lang="en-US" baseline="30000" dirty="0"/>
              <a:t>2</a:t>
            </a:r>
            <a:r>
              <a:rPr lang="en-US" dirty="0"/>
              <a:t> = (3</a:t>
            </a:r>
            <a:r>
              <a:rPr lang="en-US" i="1" dirty="0"/>
              <a:t>w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–</a:t>
            </a:r>
            <a:r>
              <a:rPr lang="en-US" dirty="0">
                <a:solidFill>
                  <a:schemeClr val="folHlink"/>
                </a:solidFill>
              </a:rPr>
              <a:t>2</a:t>
            </a:r>
            <a:r>
              <a:rPr lang="en-US" dirty="0"/>
              <a:t>(3</a:t>
            </a:r>
            <a:r>
              <a:rPr lang="en-US" i="1" dirty="0"/>
              <a:t>w</a:t>
            </a:r>
            <a:r>
              <a:rPr lang="en-US" dirty="0"/>
              <a:t>)(6) + 6</a:t>
            </a:r>
            <a:r>
              <a:rPr lang="en-US" baseline="30000" dirty="0"/>
              <a:t>2</a:t>
            </a:r>
            <a:r>
              <a:rPr lang="en-US" dirty="0"/>
              <a:t>	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1042835" y="3581400"/>
            <a:ext cx="29033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tabLst>
                <a:tab pos="2692400" algn="l"/>
              </a:tabLst>
            </a:pPr>
            <a:r>
              <a:rPr lang="en-US" dirty="0"/>
              <a:t>= 9</a:t>
            </a:r>
            <a:r>
              <a:rPr lang="en-US" i="1" dirty="0"/>
              <a:t>w</a:t>
            </a:r>
            <a:r>
              <a:rPr lang="en-US" baseline="30000" dirty="0"/>
              <a:t>2</a:t>
            </a:r>
            <a:r>
              <a:rPr lang="en-US" dirty="0"/>
              <a:t> – 36</a:t>
            </a:r>
            <a:r>
              <a:rPr lang="en-US" i="1" dirty="0"/>
              <a:t>w</a:t>
            </a:r>
            <a:r>
              <a:rPr lang="en-US" dirty="0"/>
              <a:t> + 36	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70934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 1 Squaring a Binomial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629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6" grpId="0" autoUpdateAnimBg="0"/>
      <p:bldP spid="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96334"/>
            <a:ext cx="1882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 2 Mental Math</a:t>
            </a:r>
            <a:endParaRPr lang="en-US" b="1" dirty="0"/>
          </a:p>
        </p:txBody>
      </p:sp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141514" y="730250"/>
            <a:ext cx="1660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folHlink"/>
                </a:solidFill>
              </a:rPr>
              <a:t>81</a:t>
            </a:r>
            <a:r>
              <a:rPr lang="en-US" baseline="30000" dirty="0"/>
              <a:t>2</a:t>
            </a:r>
            <a:r>
              <a:rPr lang="en-US" dirty="0"/>
              <a:t> = (</a:t>
            </a:r>
            <a:r>
              <a:rPr lang="en-US" dirty="0">
                <a:solidFill>
                  <a:schemeClr val="folHlink"/>
                </a:solidFill>
              </a:rPr>
              <a:t>80 + 1</a:t>
            </a:r>
            <a:r>
              <a:rPr lang="en-US" dirty="0"/>
              <a:t>)</a:t>
            </a:r>
            <a:r>
              <a:rPr lang="en-US" baseline="30000" dirty="0"/>
              <a:t>2</a:t>
            </a:r>
            <a:endParaRPr lang="en-US" dirty="0"/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547914" y="1143000"/>
            <a:ext cx="3416300" cy="782638"/>
            <a:chOff x="831" y="1472"/>
            <a:chExt cx="2152" cy="493"/>
          </a:xfrm>
        </p:grpSpPr>
        <p:sp>
          <p:nvSpPr>
            <p:cNvPr id="5" name="Rectangle 35"/>
            <p:cNvSpPr>
              <a:spLocks noChangeArrowheads="1"/>
            </p:cNvSpPr>
            <p:nvPr/>
          </p:nvSpPr>
          <p:spPr bwMode="auto">
            <a:xfrm>
              <a:off x="831" y="1472"/>
              <a:ext cx="215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tabLst>
                  <a:tab pos="3200400" algn="l"/>
                </a:tabLst>
              </a:pPr>
              <a:r>
                <a:rPr lang="en-US" dirty="0"/>
                <a:t>= 80</a:t>
              </a:r>
              <a:r>
                <a:rPr lang="en-US" baseline="30000" dirty="0"/>
                <a:t>2</a:t>
              </a:r>
              <a:r>
                <a:rPr lang="en-US" dirty="0"/>
                <a:t> + </a:t>
              </a:r>
              <a:r>
                <a:rPr lang="en-US" dirty="0">
                  <a:solidFill>
                    <a:schemeClr val="accent2"/>
                  </a:solidFill>
                </a:rPr>
                <a:t>2</a:t>
              </a:r>
              <a:r>
                <a:rPr lang="en-US" dirty="0"/>
                <a:t>(80 • 1) + 1</a:t>
              </a:r>
              <a:r>
                <a:rPr lang="en-US" baseline="30000" dirty="0"/>
                <a:t>2</a:t>
              </a:r>
              <a:r>
                <a:rPr lang="en-US" dirty="0"/>
                <a:t>	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6" name="Rectangle 36"/>
            <p:cNvSpPr>
              <a:spLocks noChangeArrowheads="1"/>
            </p:cNvSpPr>
            <p:nvPr/>
          </p:nvSpPr>
          <p:spPr bwMode="auto">
            <a:xfrm>
              <a:off x="831" y="1732"/>
              <a:ext cx="215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tabLst>
                  <a:tab pos="3200400" algn="l"/>
                </a:tabLst>
              </a:pPr>
              <a:r>
                <a:rPr lang="en-US" dirty="0"/>
                <a:t>= 6400 + 160 + 1 = 6561	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141514" y="2295299"/>
            <a:ext cx="30485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r>
              <a:rPr lang="en-US" b="1" dirty="0"/>
              <a:t>.</a:t>
            </a:r>
            <a:r>
              <a:rPr lang="en-US" dirty="0"/>
              <a:t> Find 59</a:t>
            </a:r>
            <a:r>
              <a:rPr lang="en-US" baseline="30000" dirty="0"/>
              <a:t>2</a:t>
            </a:r>
            <a:r>
              <a:rPr lang="en-US" dirty="0"/>
              <a:t> using mental math.</a:t>
            </a:r>
          </a:p>
        </p:txBody>
      </p:sp>
      <p:sp>
        <p:nvSpPr>
          <p:cNvPr id="8" name="Rectangle 38"/>
          <p:cNvSpPr>
            <a:spLocks noChangeArrowheads="1"/>
          </p:cNvSpPr>
          <p:nvPr/>
        </p:nvSpPr>
        <p:spPr bwMode="auto">
          <a:xfrm>
            <a:off x="141514" y="2728687"/>
            <a:ext cx="1654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folHlink"/>
                </a:solidFill>
              </a:rPr>
              <a:t>59</a:t>
            </a:r>
            <a:r>
              <a:rPr lang="en-US" baseline="30000" dirty="0"/>
              <a:t>2</a:t>
            </a:r>
            <a:r>
              <a:rPr lang="en-US" dirty="0"/>
              <a:t> = (</a:t>
            </a:r>
            <a:r>
              <a:rPr lang="en-US" dirty="0">
                <a:solidFill>
                  <a:schemeClr val="folHlink"/>
                </a:solidFill>
              </a:rPr>
              <a:t>60 – 1</a:t>
            </a:r>
            <a:r>
              <a:rPr lang="en-US" dirty="0"/>
              <a:t>)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9" name="Rectangle 39"/>
          <p:cNvSpPr>
            <a:spLocks noChangeArrowheads="1"/>
          </p:cNvSpPr>
          <p:nvPr/>
        </p:nvSpPr>
        <p:spPr bwMode="auto">
          <a:xfrm>
            <a:off x="547914" y="3162074"/>
            <a:ext cx="34163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tabLst>
                <a:tab pos="3200400" algn="l"/>
              </a:tabLst>
            </a:pPr>
            <a:r>
              <a:rPr lang="en-US" dirty="0"/>
              <a:t>= 60</a:t>
            </a:r>
            <a:r>
              <a:rPr lang="en-US" baseline="30000" dirty="0"/>
              <a:t>2</a:t>
            </a:r>
            <a:r>
              <a:rPr lang="en-US" dirty="0"/>
              <a:t> – </a:t>
            </a:r>
            <a:r>
              <a:rPr lang="en-US" dirty="0">
                <a:solidFill>
                  <a:schemeClr val="accent2"/>
                </a:solidFill>
              </a:rPr>
              <a:t>2</a:t>
            </a:r>
            <a:r>
              <a:rPr lang="en-US" dirty="0"/>
              <a:t>(60 • 1) + 1</a:t>
            </a:r>
            <a:r>
              <a:rPr lang="en-US" baseline="30000" dirty="0"/>
              <a:t>2</a:t>
            </a:r>
            <a:r>
              <a:rPr lang="en-US" dirty="0"/>
              <a:t>	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0" name="Rectangle 40"/>
          <p:cNvSpPr>
            <a:spLocks noChangeArrowheads="1"/>
          </p:cNvSpPr>
          <p:nvPr/>
        </p:nvSpPr>
        <p:spPr bwMode="auto">
          <a:xfrm>
            <a:off x="547914" y="3595462"/>
            <a:ext cx="34163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tabLst>
                <a:tab pos="3200400" algn="l"/>
              </a:tabLst>
            </a:pPr>
            <a:r>
              <a:rPr lang="en-US" dirty="0"/>
              <a:t>= 3600 – 120 + 1 = 3481	</a:t>
            </a:r>
            <a:endParaRPr lang="en-US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2278" y="457200"/>
                <a:ext cx="30276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a.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81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using mental math</a:t>
                </a:r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278" y="457200"/>
                <a:ext cx="3027688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815" t="-8197" r="-100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836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" y="196334"/>
                <a:ext cx="7593810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Difference of Squares</a:t>
                </a:r>
              </a:p>
              <a:p>
                <a:endParaRPr lang="en-US" b="1" dirty="0"/>
              </a:p>
              <a:p>
                <a:r>
                  <a:rPr lang="en-US" dirty="0" smtClean="0"/>
                  <a:t>(a + b)(a – b)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−</m:t>
                    </m:r>
                    <m:r>
                      <a:rPr lang="en-US" b="0" i="1" smtClean="0">
                        <a:latin typeface="Cambria Math"/>
                      </a:rPr>
                      <m:t>𝑎𝑏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𝑎𝑏</m:t>
                    </m:r>
                    <m:r>
                      <a:rPr lang="en-US" b="0" i="1" smtClean="0">
                        <a:latin typeface="Cambria Math"/>
                      </a:rPr>
                      <m:t> 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The product of the sum and difference of the same two terms is the difference </a:t>
                </a:r>
              </a:p>
              <a:p>
                <a:r>
                  <a:rPr lang="en-US" dirty="0" smtClean="0"/>
                  <a:t>of their squares.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96334"/>
                <a:ext cx="7593810" cy="2308324"/>
              </a:xfrm>
              <a:prstGeom prst="rect">
                <a:avLst/>
              </a:prstGeom>
              <a:blipFill rotWithShape="1">
                <a:blip r:embed="rId2"/>
                <a:stretch>
                  <a:fillRect l="-642" t="-1319" b="-3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845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87086" y="609599"/>
            <a:ext cx="7280275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1800" dirty="0" smtClean="0">
                <a:latin typeface="Arial" charset="0"/>
              </a:rPr>
              <a:t>a. (</a:t>
            </a:r>
            <a:r>
              <a:rPr lang="en-US" sz="1800" i="1" dirty="0" smtClean="0">
                <a:latin typeface="Arial" charset="0"/>
              </a:rPr>
              <a:t>p</a:t>
            </a:r>
            <a:r>
              <a:rPr lang="en-US" sz="1800" baseline="30000" dirty="0" smtClean="0">
                <a:latin typeface="Arial" charset="0"/>
              </a:rPr>
              <a:t>4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– 8)(</a:t>
            </a:r>
            <a:r>
              <a:rPr lang="en-US" sz="1800" i="1" dirty="0">
                <a:latin typeface="Arial" charset="0"/>
              </a:rPr>
              <a:t>p</a:t>
            </a:r>
            <a:r>
              <a:rPr lang="en-US" sz="1800" baseline="30000" dirty="0">
                <a:latin typeface="Arial" charset="0"/>
              </a:rPr>
              <a:t>4</a:t>
            </a:r>
            <a:r>
              <a:rPr lang="en-US" sz="1800" dirty="0">
                <a:latin typeface="Arial" charset="0"/>
              </a:rPr>
              <a:t> + 8).</a:t>
            </a:r>
          </a:p>
        </p:txBody>
      </p:sp>
      <p:sp>
        <p:nvSpPr>
          <p:cNvPr id="3" name="Rectangle 18"/>
          <p:cNvSpPr>
            <a:spLocks noChangeArrowheads="1"/>
          </p:cNvSpPr>
          <p:nvPr/>
        </p:nvSpPr>
        <p:spPr bwMode="auto">
          <a:xfrm>
            <a:off x="338402" y="1143000"/>
            <a:ext cx="29546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baseline="30000" dirty="0"/>
              <a:t>4</a:t>
            </a:r>
            <a:r>
              <a:rPr lang="en-US" dirty="0"/>
              <a:t> – 8)(</a:t>
            </a:r>
            <a:r>
              <a:rPr lang="en-US" i="1" dirty="0"/>
              <a:t>p</a:t>
            </a:r>
            <a:r>
              <a:rPr lang="en-US" baseline="30000" dirty="0"/>
              <a:t>4</a:t>
            </a:r>
            <a:r>
              <a:rPr lang="en-US" dirty="0"/>
              <a:t> + 8) = (</a:t>
            </a:r>
            <a:r>
              <a:rPr lang="en-US" i="1" dirty="0"/>
              <a:t>p</a:t>
            </a:r>
            <a:r>
              <a:rPr lang="en-US" baseline="30000" dirty="0"/>
              <a:t>4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– (8)</a:t>
            </a:r>
            <a:r>
              <a:rPr lang="en-US" baseline="30000" dirty="0"/>
              <a:t>2</a:t>
            </a:r>
            <a:r>
              <a:rPr lang="en-US" dirty="0"/>
              <a:t>	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1544501" y="1828800"/>
            <a:ext cx="23262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tabLst>
                <a:tab pos="2120900" algn="l"/>
              </a:tabLst>
            </a:pPr>
            <a:r>
              <a:rPr lang="en-US" dirty="0"/>
              <a:t>= </a:t>
            </a:r>
            <a:r>
              <a:rPr lang="en-US" i="1" dirty="0"/>
              <a:t>p</a:t>
            </a:r>
            <a:r>
              <a:rPr lang="en-US" baseline="30000" dirty="0"/>
              <a:t>8</a:t>
            </a:r>
            <a:r>
              <a:rPr lang="en-US" dirty="0"/>
              <a:t> – 64	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09639"/>
            <a:ext cx="379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 3 Finding the Difference of Squares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895600"/>
            <a:ext cx="15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b. (x – 1)(x + 1)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1059" y="3352800"/>
                <a:ext cx="23692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(x – 1)(x + 1)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59" y="3352800"/>
                <a:ext cx="2369238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231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84377" y="3886200"/>
                <a:ext cx="10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−1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377" y="3886200"/>
                <a:ext cx="1051635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5233"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958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52400"/>
            <a:ext cx="1882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 4 Mental Math</a:t>
            </a:r>
            <a:endParaRPr lang="en-US" b="1" dirty="0"/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152400" y="521732"/>
            <a:ext cx="728027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1800" dirty="0" smtClean="0">
                <a:latin typeface="Arial" charset="0"/>
              </a:rPr>
              <a:t>Find </a:t>
            </a:r>
            <a:r>
              <a:rPr lang="en-US" sz="1800" dirty="0">
                <a:latin typeface="Arial" charset="0"/>
              </a:rPr>
              <a:t>43 • 37.</a:t>
            </a: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174171" y="1143000"/>
            <a:ext cx="34163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tabLst>
                <a:tab pos="3200400" algn="l"/>
              </a:tabLst>
            </a:pPr>
            <a:r>
              <a:rPr lang="en-US" dirty="0"/>
              <a:t>43 • </a:t>
            </a:r>
            <a:r>
              <a:rPr lang="en-US" dirty="0">
                <a:solidFill>
                  <a:schemeClr val="accent2"/>
                </a:solidFill>
              </a:rPr>
              <a:t>37</a:t>
            </a:r>
            <a:r>
              <a:rPr lang="en-US" dirty="0"/>
              <a:t> = (</a:t>
            </a:r>
            <a:r>
              <a:rPr lang="en-US" dirty="0">
                <a:solidFill>
                  <a:schemeClr val="folHlink"/>
                </a:solidFill>
              </a:rPr>
              <a:t>40 + 3</a:t>
            </a:r>
            <a:r>
              <a:rPr lang="en-US" dirty="0"/>
              <a:t>)(</a:t>
            </a:r>
            <a:r>
              <a:rPr lang="en-US" dirty="0">
                <a:solidFill>
                  <a:schemeClr val="accent2"/>
                </a:solidFill>
              </a:rPr>
              <a:t>40 – 3</a:t>
            </a:r>
            <a:r>
              <a:rPr lang="en-US" dirty="0"/>
              <a:t>)	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74171" y="1752600"/>
            <a:ext cx="2666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tabLst>
                <a:tab pos="2400300" algn="l"/>
              </a:tabLst>
            </a:pPr>
            <a:r>
              <a:rPr lang="en-US" dirty="0"/>
              <a:t>= 40</a:t>
            </a:r>
            <a:r>
              <a:rPr lang="en-US" baseline="30000" dirty="0"/>
              <a:t>2</a:t>
            </a:r>
            <a:r>
              <a:rPr lang="en-US" dirty="0"/>
              <a:t> – 3</a:t>
            </a:r>
            <a:r>
              <a:rPr lang="en-US" baseline="30000" dirty="0"/>
              <a:t>2</a:t>
            </a:r>
            <a:r>
              <a:rPr lang="en-US" dirty="0"/>
              <a:t>	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74171" y="2286000"/>
            <a:ext cx="26084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tabLst>
                <a:tab pos="2400300" algn="l"/>
              </a:tabLst>
            </a:pPr>
            <a:r>
              <a:rPr lang="en-US" dirty="0"/>
              <a:t>= 1600 – 9 = 1591	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27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96334"/>
            <a:ext cx="94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Practice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5057" y="685800"/>
                <a:ext cx="7202934" cy="669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1. Find each square.</a:t>
                </a:r>
              </a:p>
              <a:p>
                <a:r>
                  <a:rPr lang="en-US" dirty="0" smtClean="0"/>
                  <a:t>a.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+6)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		b.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(8−3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		c.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(7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 −2</m:t>
                        </m:r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57" y="685800"/>
                <a:ext cx="7202934" cy="669992"/>
              </a:xfrm>
              <a:prstGeom prst="rect">
                <a:avLst/>
              </a:prstGeom>
              <a:blipFill rotWithShape="1">
                <a:blip r:embed="rId2"/>
                <a:stretch>
                  <a:fillRect l="-677" t="-4587" b="-10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5057" y="2819400"/>
                <a:ext cx="8224816" cy="669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2. Find each product.</a:t>
                </a:r>
              </a:p>
              <a:p>
                <a:r>
                  <a:rPr lang="en-US" dirty="0" smtClean="0"/>
                  <a:t>a. (d + 11)(d – 11)		b.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− 8)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+ 8 )	</m:t>
                    </m:r>
                  </m:oMath>
                </a14:m>
                <a:r>
                  <a:rPr lang="en-US" dirty="0" smtClean="0"/>
                  <a:t>	c.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)(3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57" y="2819400"/>
                <a:ext cx="8224816" cy="669992"/>
              </a:xfrm>
              <a:prstGeom prst="rect">
                <a:avLst/>
              </a:prstGeom>
              <a:blipFill rotWithShape="1">
                <a:blip r:embed="rId3"/>
                <a:stretch>
                  <a:fillRect l="-593" t="-4587" b="-10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5057" y="4648200"/>
                <a:ext cx="386035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3. Use Mental Math</a:t>
                </a:r>
              </a:p>
              <a:p>
                <a:r>
                  <a:rPr lang="en-US" dirty="0" smtClean="0"/>
                  <a:t>a.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39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			b.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59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∙61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57" y="4648200"/>
                <a:ext cx="3860352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262" t="-4717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5057" y="1459468"/>
                <a:ext cx="16106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+12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+36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57" y="1459468"/>
                <a:ext cx="161063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54634" y="1459468"/>
                <a:ext cx="1863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64 −48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+9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634" y="1459468"/>
                <a:ext cx="1863780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714999" y="1459468"/>
                <a:ext cx="23011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49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−28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𝑚𝑝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999" y="1459468"/>
                <a:ext cx="2301143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5057" y="3516868"/>
                <a:ext cx="11969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−121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57" y="3516868"/>
                <a:ext cx="119699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71800" y="3516868"/>
                <a:ext cx="10454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−64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516868"/>
                <a:ext cx="1045479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14999" y="3516868"/>
                <a:ext cx="1261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9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−4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999" y="3516868"/>
                <a:ext cx="1261627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4056" y="5327188"/>
                <a:ext cx="196194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(40−1)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−2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40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b="0" dirty="0" smtClean="0">
                  <a:solidFill>
                    <a:srgbClr val="FF0000"/>
                  </a:solidFill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1600 – 80 + 1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1521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56" y="5327188"/>
                <a:ext cx="1961947" cy="1200329"/>
              </a:xfrm>
              <a:prstGeom prst="rect">
                <a:avLst/>
              </a:prstGeom>
              <a:blipFill rotWithShape="1">
                <a:blip r:embed="rId11"/>
                <a:stretch>
                  <a:fillRect l="-2795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71800" y="5310940"/>
                <a:ext cx="1611339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60 – 1)(60 + 1)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−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3600 – 1 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3599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310940"/>
                <a:ext cx="1611339" cy="1200329"/>
              </a:xfrm>
              <a:prstGeom prst="rect">
                <a:avLst/>
              </a:prstGeom>
              <a:blipFill rotWithShape="1">
                <a:blip r:embed="rId12"/>
                <a:stretch>
                  <a:fillRect l="-3409" t="-2538" r="-2273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959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529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8-4 Multiplying Special Cases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8-4 Multiplying Special Cases</dc:title>
  <dc:creator>Hubarth, Joseph</dc:creator>
  <cp:lastModifiedBy>Hubarth, Joseph</cp:lastModifiedBy>
  <cp:revision>5</cp:revision>
  <dcterms:created xsi:type="dcterms:W3CDTF">2012-01-10T18:28:10Z</dcterms:created>
  <dcterms:modified xsi:type="dcterms:W3CDTF">2014-02-05T21:11:36Z</dcterms:modified>
</cp:coreProperties>
</file>